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2.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892" r:id="rId2"/>
    <p:sldId id="321" r:id="rId3"/>
    <p:sldId id="327" r:id="rId4"/>
    <p:sldId id="256" r:id="rId5"/>
    <p:sldId id="332" r:id="rId6"/>
    <p:sldId id="333" r:id="rId7"/>
    <p:sldId id="334" r:id="rId8"/>
    <p:sldId id="336" r:id="rId9"/>
    <p:sldId id="335" r:id="rId10"/>
    <p:sldId id="304" r:id="rId11"/>
    <p:sldId id="322" r:id="rId12"/>
    <p:sldId id="312" r:id="rId13"/>
    <p:sldId id="305" r:id="rId14"/>
    <p:sldId id="338" r:id="rId15"/>
    <p:sldId id="337" r:id="rId16"/>
    <p:sldId id="306" r:id="rId17"/>
    <p:sldId id="310" r:id="rId18"/>
    <p:sldId id="320" r:id="rId19"/>
    <p:sldId id="307" r:id="rId20"/>
    <p:sldId id="316" r:id="rId21"/>
    <p:sldId id="308" r:id="rId22"/>
    <p:sldId id="340" r:id="rId23"/>
    <p:sldId id="319" r:id="rId24"/>
    <p:sldId id="329" r:id="rId2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 Kähler Færch" initials="EKF" lastIdx="16" clrIdx="0">
    <p:extLst>
      <p:ext uri="{19B8F6BF-5375-455C-9EA6-DF929625EA0E}">
        <p15:presenceInfo xmlns:p15="http://schemas.microsoft.com/office/powerpoint/2012/main" userId="S::emil.kaehler.faerch@regionh.dk::34fab383-def0-414b-a97e-4bc977f176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440"/>
    <a:srgbClr val="705500"/>
    <a:srgbClr val="BFBFA1"/>
    <a:srgbClr val="003750"/>
    <a:srgbClr val="00684F"/>
    <a:srgbClr val="A8A77D"/>
    <a:srgbClr val="CBA7D1"/>
    <a:srgbClr val="71D4E1"/>
    <a:srgbClr val="EF9143"/>
    <a:srgbClr val="4C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99" autoAdjust="0"/>
    <p:restoredTop sz="73120" autoAdjust="0"/>
  </p:normalViewPr>
  <p:slideViewPr>
    <p:cSldViewPr snapToGrid="0">
      <p:cViewPr varScale="1">
        <p:scale>
          <a:sx n="110" d="100"/>
          <a:sy n="110" d="100"/>
        </p:scale>
        <p:origin x="888" y="102"/>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regionh.top.local\DFS\AFD\RH\JMC\Lukkede%20Mapper\Forum%20for%20M&#230;nds%20Sundhed\07%20M&#230;nds%20M&#248;desteder\Analyse\MMsp&#248;rgeskemadata2021-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egionh.top.local\DFS\AFD\RH\JMC\Lukkede%20Mapper\Forum%20for%20M&#230;nds%20Sundhed\07%20M&#230;nds%20M&#248;desteder\Analyse\MMsp&#248;rgeskemadata2021-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regionh.top.local\DFS\AFD\RH\JMC\Lukkede%20Mapper\Forum%20for%20M&#230;nds%20Sundhed\07%20M&#230;nds%20M&#248;desteder\MMsp&#248;rgeskemadata2021-202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pivotSource>
    <c:name>[MMspørgeskemadata2021-2022.xlsx]Ark38!Pivottabel1</c:name>
    <c:fmtId val="8"/>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1.2324929971988795E-2"/>
          <c:y val="8.8100808033970968E-2"/>
          <c:w val="0.59411367696684969"/>
          <c:h val="0.88506524950668375"/>
        </c:manualLayout>
      </c:layout>
      <c:barChart>
        <c:barDir val="col"/>
        <c:grouping val="clustered"/>
        <c:varyColors val="0"/>
        <c:ser>
          <c:idx val="0"/>
          <c:order val="0"/>
          <c:tx>
            <c:strRef>
              <c:f>'Ark38'!$A$1</c:f>
              <c:strCache>
                <c:ptCount val="1"/>
                <c:pt idx="0">
                  <c:v>Bekendt, ven eller familie, som selv kommer i Mænds Mødested</c:v>
                </c:pt>
              </c:strCache>
            </c:strRef>
          </c:tx>
          <c:spPr>
            <a:solidFill>
              <a:srgbClr val="EF914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'Ark38'!$A$2</c:f>
              <c:numCache>
                <c:formatCode>General</c:formatCode>
                <c:ptCount val="1"/>
                <c:pt idx="0">
                  <c:v>98</c:v>
                </c:pt>
              </c:numCache>
            </c:numRef>
          </c:val>
          <c:extLst>
            <c:ext xmlns:c16="http://schemas.microsoft.com/office/drawing/2014/chart" uri="{C3380CC4-5D6E-409C-BE32-E72D297353CC}">
              <c16:uniqueId val="{00000000-5590-4A6B-A772-DF0F352842C9}"/>
            </c:ext>
          </c:extLst>
        </c:ser>
        <c:ser>
          <c:idx val="1"/>
          <c:order val="1"/>
          <c:tx>
            <c:strRef>
              <c:f>'Ark38'!$B$1</c:f>
              <c:strCache>
                <c:ptCount val="1"/>
                <c:pt idx="0">
                  <c:v>Avis</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'Ark38'!$B$2</c:f>
              <c:numCache>
                <c:formatCode>General</c:formatCode>
                <c:ptCount val="1"/>
                <c:pt idx="0">
                  <c:v>87</c:v>
                </c:pt>
              </c:numCache>
            </c:numRef>
          </c:val>
          <c:extLst>
            <c:ext xmlns:c16="http://schemas.microsoft.com/office/drawing/2014/chart" uri="{C3380CC4-5D6E-409C-BE32-E72D297353CC}">
              <c16:uniqueId val="{00000001-5590-4A6B-A772-DF0F352842C9}"/>
            </c:ext>
          </c:extLst>
        </c:ser>
        <c:ser>
          <c:idx val="2"/>
          <c:order val="2"/>
          <c:tx>
            <c:strRef>
              <c:f>'Ark38'!$C$1</c:f>
              <c:strCache>
                <c:ptCount val="1"/>
                <c:pt idx="0">
                  <c:v>Kommunen</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'Ark38'!$C$2</c:f>
              <c:numCache>
                <c:formatCode>General</c:formatCode>
                <c:ptCount val="1"/>
                <c:pt idx="0">
                  <c:v>34</c:v>
                </c:pt>
              </c:numCache>
            </c:numRef>
          </c:val>
          <c:extLst>
            <c:ext xmlns:c16="http://schemas.microsoft.com/office/drawing/2014/chart" uri="{C3380CC4-5D6E-409C-BE32-E72D297353CC}">
              <c16:uniqueId val="{00000002-5590-4A6B-A772-DF0F352842C9}"/>
            </c:ext>
          </c:extLst>
        </c:ser>
        <c:ser>
          <c:idx val="4"/>
          <c:order val="3"/>
          <c:tx>
            <c:strRef>
              <c:f>'Ark38'!$E$1</c:f>
              <c:strCache>
                <c:ptCount val="1"/>
                <c:pt idx="0">
                  <c:v>Pjece, plakat eller andet materiale</c:v>
                </c:pt>
              </c:strCache>
            </c:strRef>
          </c:tx>
          <c:spPr>
            <a:solidFill>
              <a:srgbClr val="CBA7D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'Ark38'!$E$2</c:f>
              <c:numCache>
                <c:formatCode>General</c:formatCode>
                <c:ptCount val="1"/>
                <c:pt idx="0">
                  <c:v>25</c:v>
                </c:pt>
              </c:numCache>
            </c:numRef>
          </c:val>
          <c:extLst>
            <c:ext xmlns:c16="http://schemas.microsoft.com/office/drawing/2014/chart" uri="{C3380CC4-5D6E-409C-BE32-E72D297353CC}">
              <c16:uniqueId val="{00000004-5590-4A6B-A772-DF0F352842C9}"/>
            </c:ext>
          </c:extLst>
        </c:ser>
        <c:ser>
          <c:idx val="5"/>
          <c:order val="4"/>
          <c:tx>
            <c:strRef>
              <c:f>'Ark38'!$F$1</c:f>
              <c:strCache>
                <c:ptCount val="1"/>
                <c:pt idx="0">
                  <c:v>Mødestedets Facebook-side</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'Ark38'!$F$2</c:f>
              <c:numCache>
                <c:formatCode>General</c:formatCode>
                <c:ptCount val="1"/>
                <c:pt idx="0">
                  <c:v>23</c:v>
                </c:pt>
              </c:numCache>
            </c:numRef>
          </c:val>
          <c:extLst>
            <c:ext xmlns:c16="http://schemas.microsoft.com/office/drawing/2014/chart" uri="{C3380CC4-5D6E-409C-BE32-E72D297353CC}">
              <c16:uniqueId val="{00000005-5590-4A6B-A772-DF0F352842C9}"/>
            </c:ext>
          </c:extLst>
        </c:ser>
        <c:ser>
          <c:idx val="6"/>
          <c:order val="5"/>
          <c:tx>
            <c:strRef>
              <c:f>'Ark38'!$G$1</c:f>
              <c:strCache>
                <c:ptCount val="1"/>
                <c:pt idx="0">
                  <c:v>Mødestedets hjemmeside</c:v>
                </c:pt>
              </c:strCache>
            </c:strRef>
          </c:tx>
          <c:spPr>
            <a:solidFill>
              <a:srgbClr val="71D4E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'Ark38'!$G$2</c:f>
              <c:numCache>
                <c:formatCode>General</c:formatCode>
                <c:ptCount val="1"/>
                <c:pt idx="0">
                  <c:v>10</c:v>
                </c:pt>
              </c:numCache>
            </c:numRef>
          </c:val>
          <c:extLst>
            <c:ext xmlns:c16="http://schemas.microsoft.com/office/drawing/2014/chart" uri="{C3380CC4-5D6E-409C-BE32-E72D297353CC}">
              <c16:uniqueId val="{00000006-5590-4A6B-A772-DF0F352842C9}"/>
            </c:ext>
          </c:extLst>
        </c:ser>
        <c:ser>
          <c:idx val="7"/>
          <c:order val="6"/>
          <c:tx>
            <c:strRef>
              <c:f>'Ark38'!$H$1</c:f>
              <c:strCache>
                <c:ptCount val="1"/>
                <c:pt idx="0">
                  <c:v>Fagforening</c:v>
                </c:pt>
              </c:strCache>
            </c:strRef>
          </c:tx>
          <c:spPr>
            <a:solidFill>
              <a:srgbClr val="BFBFA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'Ark38'!$A$2</c:f>
              <c:strCache>
                <c:ptCount val="1"/>
                <c:pt idx="0">
                  <c:v>Total</c:v>
                </c:pt>
              </c:strCache>
            </c:strRef>
          </c:cat>
          <c:val>
            <c:numRef>
              <c:f>'Ark38'!$H$2</c:f>
              <c:numCache>
                <c:formatCode>General</c:formatCode>
                <c:ptCount val="1"/>
                <c:pt idx="0">
                  <c:v>7</c:v>
                </c:pt>
              </c:numCache>
            </c:numRef>
          </c:val>
          <c:extLst>
            <c:ext xmlns:c16="http://schemas.microsoft.com/office/drawing/2014/chart" uri="{C3380CC4-5D6E-409C-BE32-E72D297353CC}">
              <c16:uniqueId val="{00000007-5590-4A6B-A772-DF0F352842C9}"/>
            </c:ext>
          </c:extLst>
        </c:ser>
        <c:dLbls>
          <c:dLblPos val="outEnd"/>
          <c:showLegendKey val="0"/>
          <c:showVal val="1"/>
          <c:showCatName val="0"/>
          <c:showSerName val="0"/>
          <c:showPercent val="0"/>
          <c:showBubbleSize val="0"/>
        </c:dLbls>
        <c:gapWidth val="150"/>
        <c:axId val="510453280"/>
        <c:axId val="510447704"/>
      </c:barChart>
      <c:catAx>
        <c:axId val="510453280"/>
        <c:scaling>
          <c:orientation val="minMax"/>
        </c:scaling>
        <c:delete val="1"/>
        <c:axPos val="b"/>
        <c:numFmt formatCode="General" sourceLinked="1"/>
        <c:majorTickMark val="none"/>
        <c:minorTickMark val="none"/>
        <c:tickLblPos val="nextTo"/>
        <c:crossAx val="510447704"/>
        <c:crosses val="autoZero"/>
        <c:auto val="1"/>
        <c:lblAlgn val="ctr"/>
        <c:lblOffset val="100"/>
        <c:noMultiLvlLbl val="0"/>
      </c:catAx>
      <c:valAx>
        <c:axId val="51044770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0453280"/>
        <c:crosses val="autoZero"/>
        <c:crossBetween val="between"/>
      </c:valAx>
      <c:spPr>
        <a:noFill/>
        <a:ln>
          <a:noFill/>
        </a:ln>
        <a:effectLst/>
      </c:spPr>
    </c:plotArea>
    <c:legend>
      <c:legendPos val="r"/>
      <c:layout>
        <c:manualLayout>
          <c:xMode val="edge"/>
          <c:yMode val="edge"/>
          <c:x val="0.61316129601446889"/>
          <c:y val="0.10957334031489641"/>
          <c:w val="0.38011601490990088"/>
          <c:h val="0.8421199928622097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bg1"/>
          </a:solidFill>
        </a:defRPr>
      </a:pPr>
      <a:endParaRPr lang="da-DK"/>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pivotSource>
    <c:name>[MMspørgeskemadata2021-2022.xlsx]Ark40!Pivottabel1</c:name>
    <c:fmtId val="4"/>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5"/>
          <c:order val="0"/>
          <c:tx>
            <c:strRef>
              <c:f>'Ark40'!$A$1</c:f>
              <c:strCache>
                <c:ptCount val="1"/>
                <c:pt idx="0">
                  <c:v>For at lave noget sammen med andre </c:v>
                </c:pt>
              </c:strCache>
            </c:strRef>
          </c:tx>
          <c:spPr>
            <a:solidFill>
              <a:schemeClr val="accent4">
                <a:lumMod val="60000"/>
                <a:lumOff val="4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strRef>
              <c:f>'Ark40'!$A$2</c:f>
              <c:strCache>
                <c:ptCount val="1"/>
                <c:pt idx="0">
                  <c:v>Total</c:v>
                </c:pt>
              </c:strCache>
            </c:strRef>
          </c:cat>
          <c:val>
            <c:numRef>
              <c:f>'Ark40'!$A$2</c:f>
              <c:numCache>
                <c:formatCode>General</c:formatCode>
                <c:ptCount val="1"/>
                <c:pt idx="0">
                  <c:v>193</c:v>
                </c:pt>
              </c:numCache>
            </c:numRef>
          </c:val>
          <c:extLst>
            <c:ext xmlns:c16="http://schemas.microsoft.com/office/drawing/2014/chart" uri="{C3380CC4-5D6E-409C-BE32-E72D297353CC}">
              <c16:uniqueId val="{00000000-A500-4339-8F96-A2D732F40C5C}"/>
            </c:ext>
          </c:extLst>
        </c:ser>
        <c:ser>
          <c:idx val="0"/>
          <c:order val="1"/>
          <c:tx>
            <c:strRef>
              <c:f>'Ark40'!$B$1</c:f>
              <c:strCache>
                <c:ptCount val="1"/>
                <c:pt idx="0">
                  <c:v>På grund af aktiviteter i mødestedet</c:v>
                </c:pt>
              </c:strCache>
            </c:strRef>
          </c:tx>
          <c:spPr>
            <a:solidFill>
              <a:srgbClr val="CBA7D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strRef>
              <c:f>'Ark40'!$A$2</c:f>
              <c:strCache>
                <c:ptCount val="1"/>
                <c:pt idx="0">
                  <c:v>Total</c:v>
                </c:pt>
              </c:strCache>
            </c:strRef>
          </c:cat>
          <c:val>
            <c:numRef>
              <c:f>'Ark40'!$B$2</c:f>
              <c:numCache>
                <c:formatCode>General</c:formatCode>
                <c:ptCount val="1"/>
                <c:pt idx="0">
                  <c:v>123</c:v>
                </c:pt>
              </c:numCache>
            </c:numRef>
          </c:val>
          <c:extLst>
            <c:ext xmlns:c16="http://schemas.microsoft.com/office/drawing/2014/chart" uri="{C3380CC4-5D6E-409C-BE32-E72D297353CC}">
              <c16:uniqueId val="{00000001-A500-4339-8F96-A2D732F40C5C}"/>
            </c:ext>
          </c:extLst>
        </c:ser>
        <c:ser>
          <c:idx val="1"/>
          <c:order val="2"/>
          <c:tx>
            <c:strRef>
              <c:f>'Ark40'!$C$1</c:f>
              <c:strCache>
                <c:ptCount val="1"/>
                <c:pt idx="0">
                  <c:v>På grund af ensomhed </c:v>
                </c:pt>
              </c:strCache>
            </c:strRef>
          </c:tx>
          <c:spPr>
            <a:solidFill>
              <a:schemeClr val="accent6">
                <a:lumMod val="60000"/>
                <a:lumOff val="4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strRef>
              <c:f>'Ark40'!$A$2</c:f>
              <c:strCache>
                <c:ptCount val="1"/>
                <c:pt idx="0">
                  <c:v>Total</c:v>
                </c:pt>
              </c:strCache>
            </c:strRef>
          </c:cat>
          <c:val>
            <c:numRef>
              <c:f>'Ark40'!$C$2</c:f>
              <c:numCache>
                <c:formatCode>General</c:formatCode>
                <c:ptCount val="1"/>
                <c:pt idx="0">
                  <c:v>34</c:v>
                </c:pt>
              </c:numCache>
            </c:numRef>
          </c:val>
          <c:extLst>
            <c:ext xmlns:c16="http://schemas.microsoft.com/office/drawing/2014/chart" uri="{C3380CC4-5D6E-409C-BE32-E72D297353CC}">
              <c16:uniqueId val="{00000002-A500-4339-8F96-A2D732F40C5C}"/>
            </c:ext>
          </c:extLst>
        </c:ser>
        <c:dLbls>
          <c:dLblPos val="outEnd"/>
          <c:showLegendKey val="0"/>
          <c:showVal val="1"/>
          <c:showCatName val="0"/>
          <c:showSerName val="0"/>
          <c:showPercent val="0"/>
          <c:showBubbleSize val="0"/>
        </c:dLbls>
        <c:gapWidth val="444"/>
        <c:overlap val="-90"/>
        <c:axId val="698268296"/>
        <c:axId val="698266984"/>
      </c:barChart>
      <c:catAx>
        <c:axId val="698268296"/>
        <c:scaling>
          <c:orientation val="minMax"/>
        </c:scaling>
        <c:delete val="1"/>
        <c:axPos val="b"/>
        <c:numFmt formatCode="General" sourceLinked="1"/>
        <c:majorTickMark val="none"/>
        <c:minorTickMark val="none"/>
        <c:tickLblPos val="nextTo"/>
        <c:crossAx val="698266984"/>
        <c:crosses val="autoZero"/>
        <c:auto val="1"/>
        <c:lblAlgn val="ctr"/>
        <c:lblOffset val="100"/>
        <c:noMultiLvlLbl val="0"/>
      </c:catAx>
      <c:valAx>
        <c:axId val="69826698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9826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pivotSource>
    <c:name>[MMspørgeskemadata2021-2022.xlsx]Ark5!Pivottabel30</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50494691001108505"/>
          <c:y val="0.14218646205748661"/>
          <c:w val="0.47201199514249148"/>
          <c:h val="0.75309989945119327"/>
        </c:manualLayout>
      </c:layout>
      <c:barChart>
        <c:barDir val="bar"/>
        <c:grouping val="clustered"/>
        <c:varyColors val="0"/>
        <c:ser>
          <c:idx val="0"/>
          <c:order val="0"/>
          <c:tx>
            <c:strRef>
              <c:f>'Ark5'!$B$1</c:f>
              <c:strCache>
                <c:ptCount val="1"/>
                <c:pt idx="0">
                  <c:v>Total</c:v>
                </c:pt>
              </c:strCache>
            </c:strRef>
          </c:tx>
          <c:spPr>
            <a:solidFill>
              <a:schemeClr val="accent2">
                <a:lumMod val="40000"/>
                <a:lumOff val="60000"/>
              </a:schemeClr>
            </a:solidFill>
            <a:ln>
              <a:noFill/>
            </a:ln>
            <a:effectLst/>
          </c:spPr>
          <c:invertIfNegative val="0"/>
          <c:dPt>
            <c:idx val="0"/>
            <c:invertIfNegative val="0"/>
            <c:bubble3D val="0"/>
            <c:spPr>
              <a:solidFill>
                <a:srgbClr val="71D4E1"/>
              </a:solidFill>
              <a:ln>
                <a:noFill/>
              </a:ln>
              <a:effectLst/>
            </c:spPr>
            <c:extLst>
              <c:ext xmlns:c16="http://schemas.microsoft.com/office/drawing/2014/chart" uri="{C3380CC4-5D6E-409C-BE32-E72D297353CC}">
                <c16:uniqueId val="{00000001-CFC3-4717-B26C-422D5D604FD8}"/>
              </c:ext>
            </c:extLst>
          </c:dPt>
          <c:dPt>
            <c:idx val="1"/>
            <c:invertIfNegative val="0"/>
            <c:bubble3D val="0"/>
            <c:spPr>
              <a:solidFill>
                <a:srgbClr val="BFBFA1"/>
              </a:solidFill>
              <a:ln>
                <a:noFill/>
              </a:ln>
              <a:effectLst/>
            </c:spPr>
            <c:extLst>
              <c:ext xmlns:c16="http://schemas.microsoft.com/office/drawing/2014/chart" uri="{C3380CC4-5D6E-409C-BE32-E72D297353CC}">
                <c16:uniqueId val="{00000003-CFC3-4717-B26C-422D5D604FD8}"/>
              </c:ext>
            </c:extLst>
          </c:dPt>
          <c:dPt>
            <c:idx val="2"/>
            <c:invertIfNegative val="0"/>
            <c:bubble3D val="0"/>
            <c:spPr>
              <a:solidFill>
                <a:srgbClr val="CBA7D1"/>
              </a:solidFill>
              <a:ln>
                <a:noFill/>
              </a:ln>
              <a:effectLst/>
            </c:spPr>
            <c:extLst>
              <c:ext xmlns:c16="http://schemas.microsoft.com/office/drawing/2014/chart" uri="{C3380CC4-5D6E-409C-BE32-E72D297353CC}">
                <c16:uniqueId val="{00000005-CFC3-4717-B26C-422D5D604FD8}"/>
              </c:ext>
            </c:extLst>
          </c:dPt>
          <c:dPt>
            <c:idx val="3"/>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7-CFC3-4717-B26C-422D5D604FD8}"/>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9-CFC3-4717-B26C-422D5D604FD8}"/>
              </c:ext>
            </c:extLst>
          </c:dPt>
          <c:dPt>
            <c:idx val="5"/>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B-CFC3-4717-B26C-422D5D604FD8}"/>
              </c:ext>
            </c:extLst>
          </c:dPt>
          <c:dPt>
            <c:idx val="6"/>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C-7150-456E-90A7-0A5E8E8FE465}"/>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'Ark5'!$A$2:$A$8</c:f>
              <c:strCache>
                <c:ptCount val="7"/>
                <c:pt idx="0">
                  <c:v>At jeg blev hentet derhjemme, så jeg ikke kom alene </c:v>
                </c:pt>
                <c:pt idx="1">
                  <c:v>At jeg fik lov til at holde mig for mig selv og se det hele an</c:v>
                </c:pt>
                <c:pt idx="2">
                  <c:v>At jeg mødte nogle få mænd inden de andre mødte op</c:v>
                </c:pt>
                <c:pt idx="3">
                  <c:v>At der blev holdt en præsentationsrunde </c:v>
                </c:pt>
                <c:pt idx="4">
                  <c:v>At der blev serveret kaffe/kage/brød </c:v>
                </c:pt>
                <c:pt idx="5">
                  <c:v>At folk spurgte ind til mig</c:v>
                </c:pt>
                <c:pt idx="6">
                  <c:v>At folk inviterede mig med til aktiviteter </c:v>
                </c:pt>
              </c:strCache>
            </c:strRef>
          </c:cat>
          <c:val>
            <c:numRef>
              <c:f>'Ark5'!$B$2:$B$8</c:f>
              <c:numCache>
                <c:formatCode>General</c:formatCode>
                <c:ptCount val="7"/>
                <c:pt idx="0">
                  <c:v>6</c:v>
                </c:pt>
                <c:pt idx="1">
                  <c:v>26</c:v>
                </c:pt>
                <c:pt idx="2">
                  <c:v>63</c:v>
                </c:pt>
                <c:pt idx="3">
                  <c:v>71</c:v>
                </c:pt>
                <c:pt idx="4">
                  <c:v>90</c:v>
                </c:pt>
                <c:pt idx="5">
                  <c:v>95</c:v>
                </c:pt>
                <c:pt idx="6">
                  <c:v>99</c:v>
                </c:pt>
              </c:numCache>
            </c:numRef>
          </c:val>
          <c:extLst>
            <c:ext xmlns:c16="http://schemas.microsoft.com/office/drawing/2014/chart" uri="{C3380CC4-5D6E-409C-BE32-E72D297353CC}">
              <c16:uniqueId val="{0000000C-CFC3-4717-B26C-422D5D604FD8}"/>
            </c:ext>
          </c:extLst>
        </c:ser>
        <c:dLbls>
          <c:dLblPos val="outEnd"/>
          <c:showLegendKey val="0"/>
          <c:showVal val="1"/>
          <c:showCatName val="0"/>
          <c:showSerName val="0"/>
          <c:showPercent val="0"/>
          <c:showBubbleSize val="0"/>
        </c:dLbls>
        <c:gapWidth val="219"/>
        <c:axId val="870057848"/>
        <c:axId val="870058176"/>
      </c:barChart>
      <c:catAx>
        <c:axId val="870057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a-DK"/>
          </a:p>
        </c:txPr>
        <c:crossAx val="870058176"/>
        <c:crosses val="autoZero"/>
        <c:auto val="1"/>
        <c:lblAlgn val="ctr"/>
        <c:lblOffset val="100"/>
        <c:noMultiLvlLbl val="0"/>
      </c:catAx>
      <c:valAx>
        <c:axId val="87005817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70057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3-03-14T10:05:52.060" idx="1">
    <p:pos x="3118" y="228"/>
    <p:text>generelt, så vil jeg måske balancere opgaverne lidt mere. Så der er 2 "lette/mindre" opgaver og to større. Lige nu, læser jeg det om tre større opgaver som kan være lidt uhåndgribelige og en mindre som vil være lettere at gå til</p:text>
    <p:extLst>
      <p:ext uri="{C676402C-5697-4E1C-873F-D02D1690AC5C}">
        <p15:threadingInfo xmlns:p15="http://schemas.microsoft.com/office/powerpoint/2012/main" timeZoneBias="-60"/>
      </p:ext>
    </p:extLst>
  </p:cm>
  <p:cm authorId="1" dt="2023-03-14T10:06:01.821" idx="2">
    <p:pos x="3118" y="364"/>
    <p:text>Hvis du beholder de samme fire kategorier, så være opmærksom på at de skal forklares godt, ellers kan det lyde som et relativt stort arbejde de siger ja til.</p:text>
    <p:extLst>
      <p:ext uri="{C676402C-5697-4E1C-873F-D02D1690AC5C}">
        <p15:threadingInfo xmlns:p15="http://schemas.microsoft.com/office/powerpoint/2012/main" timeZoneBias="-60">
          <p15:parentCm authorId="1" idx="1"/>
        </p15:threadingInfo>
      </p:ext>
    </p:extLst>
  </p:cm>
  <p:cm authorId="1" dt="2023-03-14T10:06:06.449" idx="3">
    <p:pos x="3045" y="2864"/>
    <p:text>Denne opgave lyder umiddelbart "lettest", hvorfor jeg ville sætte den øvest og åbne ud med den</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3-14T10:29:50.514" idx="7">
    <p:pos x="1650" y="576"/>
    <p:text>tjek op på animationsrækkefølgen - alt kommer samtidigt lige nu</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31AACF-4C35-4F33-AF12-0AD78E8ED2D8}" type="datetimeFigureOut">
              <a:rPr lang="da-DK" smtClean="0"/>
              <a:t>28-06-2024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01733-A266-4055-B190-988247ABBC22}" type="slidenum">
              <a:rPr lang="da-DK" smtClean="0"/>
              <a:t>‹nr.›</a:t>
            </a:fld>
            <a:endParaRPr lang="da-DK"/>
          </a:p>
        </p:txBody>
      </p:sp>
    </p:spTree>
    <p:extLst>
      <p:ext uri="{BB962C8B-B14F-4D97-AF65-F5344CB8AC3E}">
        <p14:creationId xmlns:p14="http://schemas.microsoft.com/office/powerpoint/2010/main" val="139818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Aktiviteter i Mænds Mødesteder</a:t>
            </a:r>
          </a:p>
        </p:txBody>
      </p:sp>
      <p:sp>
        <p:nvSpPr>
          <p:cNvPr id="4" name="Pladsholder til slidenummer 3"/>
          <p:cNvSpPr>
            <a:spLocks noGrp="1"/>
          </p:cNvSpPr>
          <p:nvPr>
            <p:ph type="sldNum" sz="quarter" idx="5"/>
          </p:nvPr>
        </p:nvSpPr>
        <p:spPr/>
        <p:txBody>
          <a:bodyPr/>
          <a:lstStyle/>
          <a:p>
            <a:fld id="{5B1E009E-ACDD-4021-9113-EF71B5C1B2CB}" type="slidenum">
              <a:rPr lang="da-DK" smtClean="0"/>
              <a:t>1</a:t>
            </a:fld>
            <a:endParaRPr lang="da-DK"/>
          </a:p>
        </p:txBody>
      </p:sp>
    </p:spTree>
    <p:extLst>
      <p:ext uri="{BB962C8B-B14F-4D97-AF65-F5344CB8AC3E}">
        <p14:creationId xmlns:p14="http://schemas.microsoft.com/office/powerpoint/2010/main" val="2962297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bg1"/>
                </a:solidFill>
                <a:latin typeface="Arial Nova Cond Light" panose="020B0306020202020204" pitchFamily="34" charset="0"/>
                <a:cs typeface="Arial" panose="020B0604020202020204" pitchFamily="34" charset="0"/>
              </a:rPr>
              <a:t>FORMIDLING, OPLÆG OG ETABLERING AF NYE SAMARBEJDER</a:t>
            </a:r>
          </a:p>
          <a:p>
            <a:endParaRPr lang="da-DK" dirty="0"/>
          </a:p>
        </p:txBody>
      </p:sp>
      <p:sp>
        <p:nvSpPr>
          <p:cNvPr id="4" name="Pladsholder til slidenummer 3"/>
          <p:cNvSpPr>
            <a:spLocks noGrp="1"/>
          </p:cNvSpPr>
          <p:nvPr>
            <p:ph type="sldNum" sz="quarter" idx="5"/>
          </p:nvPr>
        </p:nvSpPr>
        <p:spPr/>
        <p:txBody>
          <a:bodyPr/>
          <a:lstStyle/>
          <a:p>
            <a:fld id="{4BBF33A9-C026-4AD5-B56C-B8855112BB61}" type="slidenum">
              <a:rPr lang="da-DK" smtClean="0"/>
              <a:t>2</a:t>
            </a:fld>
            <a:endParaRPr lang="da-DK"/>
          </a:p>
        </p:txBody>
      </p:sp>
    </p:spTree>
    <p:extLst>
      <p:ext uri="{BB962C8B-B14F-4D97-AF65-F5344CB8AC3E}">
        <p14:creationId xmlns:p14="http://schemas.microsoft.com/office/powerpoint/2010/main" val="4262865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BF33A9-C026-4AD5-B56C-B8855112BB6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821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Lav en miniskabelon til udfyldelse</a:t>
            </a:r>
          </a:p>
        </p:txBody>
      </p:sp>
      <p:sp>
        <p:nvSpPr>
          <p:cNvPr id="4" name="Pladsholder til slidenummer 3"/>
          <p:cNvSpPr>
            <a:spLocks noGrp="1"/>
          </p:cNvSpPr>
          <p:nvPr>
            <p:ph type="sldNum" sz="quarter" idx="5"/>
          </p:nvPr>
        </p:nvSpPr>
        <p:spPr/>
        <p:txBody>
          <a:bodyPr/>
          <a:lstStyle/>
          <a:p>
            <a:fld id="{C9101733-A266-4055-B190-988247ABBC22}" type="slidenum">
              <a:rPr lang="da-DK" smtClean="0"/>
              <a:t>5</a:t>
            </a:fld>
            <a:endParaRPr lang="da-DK"/>
          </a:p>
        </p:txBody>
      </p:sp>
    </p:spTree>
    <p:extLst>
      <p:ext uri="{BB962C8B-B14F-4D97-AF65-F5344CB8AC3E}">
        <p14:creationId xmlns:p14="http://schemas.microsoft.com/office/powerpoint/2010/main" val="2490108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6</a:t>
            </a:fld>
            <a:endParaRPr lang="da-DK"/>
          </a:p>
        </p:txBody>
      </p:sp>
    </p:spTree>
    <p:extLst>
      <p:ext uri="{BB962C8B-B14F-4D97-AF65-F5344CB8AC3E}">
        <p14:creationId xmlns:p14="http://schemas.microsoft.com/office/powerpoint/2010/main" val="3370511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7</a:t>
            </a:fld>
            <a:endParaRPr lang="da-DK"/>
          </a:p>
        </p:txBody>
      </p:sp>
    </p:spTree>
    <p:extLst>
      <p:ext uri="{BB962C8B-B14F-4D97-AF65-F5344CB8AC3E}">
        <p14:creationId xmlns:p14="http://schemas.microsoft.com/office/powerpoint/2010/main" val="85329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8</a:t>
            </a:fld>
            <a:endParaRPr lang="da-DK"/>
          </a:p>
        </p:txBody>
      </p:sp>
    </p:spTree>
    <p:extLst>
      <p:ext uri="{BB962C8B-B14F-4D97-AF65-F5344CB8AC3E}">
        <p14:creationId xmlns:p14="http://schemas.microsoft.com/office/powerpoint/2010/main" val="1261251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Gør invitationen personlig eller målrettet</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Følg op på invitationen – vær opsøgende</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Fokusér på fællesskabet og gode aktiviteter</a:t>
            </a:r>
            <a:r>
              <a:rPr lang="da-DK"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10</a:t>
            </a:fld>
            <a:endParaRPr lang="da-DK"/>
          </a:p>
        </p:txBody>
      </p:sp>
    </p:spTree>
    <p:extLst>
      <p:ext uri="{BB962C8B-B14F-4D97-AF65-F5344CB8AC3E}">
        <p14:creationId xmlns:p14="http://schemas.microsoft.com/office/powerpoint/2010/main" val="3981899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bør man lægge fokus på i sine invitationer og infomateriale?</a:t>
            </a:r>
          </a:p>
        </p:txBody>
      </p:sp>
      <p:sp>
        <p:nvSpPr>
          <p:cNvPr id="4" name="Pladsholder til slidenummer 3"/>
          <p:cNvSpPr>
            <a:spLocks noGrp="1"/>
          </p:cNvSpPr>
          <p:nvPr>
            <p:ph type="sldNum" sz="quarter" idx="5"/>
          </p:nvPr>
        </p:nvSpPr>
        <p:spPr/>
        <p:txBody>
          <a:bodyPr/>
          <a:lstStyle/>
          <a:p>
            <a:fld id="{C9101733-A266-4055-B190-988247ABBC22}" type="slidenum">
              <a:rPr lang="da-DK" smtClean="0"/>
              <a:t>11</a:t>
            </a:fld>
            <a:endParaRPr lang="da-DK"/>
          </a:p>
        </p:txBody>
      </p:sp>
    </p:spTree>
    <p:extLst>
      <p:ext uri="{BB962C8B-B14F-4D97-AF65-F5344CB8AC3E}">
        <p14:creationId xmlns:p14="http://schemas.microsoft.com/office/powerpoint/2010/main" val="2309644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12</a:t>
            </a:fld>
            <a:endParaRPr lang="da-DK"/>
          </a:p>
        </p:txBody>
      </p:sp>
    </p:spTree>
    <p:extLst>
      <p:ext uri="{BB962C8B-B14F-4D97-AF65-F5344CB8AC3E}">
        <p14:creationId xmlns:p14="http://schemas.microsoft.com/office/powerpoint/2010/main" val="3592754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Beskriv tydeligt, hvordan man kommer hen til mødestedet</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Hold åbent i forskellige tidsrum og dage, så det passer flere</a:t>
            </a:r>
            <a:r>
              <a:rPr lang="da-DK"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13</a:t>
            </a:fld>
            <a:endParaRPr lang="da-DK"/>
          </a:p>
        </p:txBody>
      </p:sp>
    </p:spTree>
    <p:extLst>
      <p:ext uri="{BB962C8B-B14F-4D97-AF65-F5344CB8AC3E}">
        <p14:creationId xmlns:p14="http://schemas.microsoft.com/office/powerpoint/2010/main" val="2904301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Beskriv tydeligt, hvordan man kommer hen til mødestedet</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Hold åbent i forskellige tidsrum og dage, så det passer flere</a:t>
            </a:r>
            <a:r>
              <a:rPr lang="da-DK"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14</a:t>
            </a:fld>
            <a:endParaRPr lang="da-DK"/>
          </a:p>
        </p:txBody>
      </p:sp>
    </p:spTree>
    <p:extLst>
      <p:ext uri="{BB962C8B-B14F-4D97-AF65-F5344CB8AC3E}">
        <p14:creationId xmlns:p14="http://schemas.microsoft.com/office/powerpoint/2010/main" val="921479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Beskriv tydeligt, hvordan man kommer hen til mødestedet</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Hold åbent i forskellige tidsrum og dage, så det passer flere</a:t>
            </a:r>
            <a:r>
              <a:rPr lang="da-DK"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15</a:t>
            </a:fld>
            <a:endParaRPr lang="da-DK"/>
          </a:p>
        </p:txBody>
      </p:sp>
    </p:spTree>
    <p:extLst>
      <p:ext uri="{BB962C8B-B14F-4D97-AF65-F5344CB8AC3E}">
        <p14:creationId xmlns:p14="http://schemas.microsoft.com/office/powerpoint/2010/main" val="2198226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16</a:t>
            </a:fld>
            <a:endParaRPr lang="da-DK"/>
          </a:p>
        </p:txBody>
      </p:sp>
    </p:spTree>
    <p:extLst>
      <p:ext uri="{BB962C8B-B14F-4D97-AF65-F5344CB8AC3E}">
        <p14:creationId xmlns:p14="http://schemas.microsoft.com/office/powerpoint/2010/main" val="3518608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17</a:t>
            </a:fld>
            <a:endParaRPr lang="da-DK"/>
          </a:p>
        </p:txBody>
      </p:sp>
    </p:spTree>
    <p:extLst>
      <p:ext uri="{BB962C8B-B14F-4D97-AF65-F5344CB8AC3E}">
        <p14:creationId xmlns:p14="http://schemas.microsoft.com/office/powerpoint/2010/main" val="2764164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18</a:t>
            </a:fld>
            <a:endParaRPr lang="da-DK"/>
          </a:p>
        </p:txBody>
      </p:sp>
    </p:spTree>
    <p:extLst>
      <p:ext uri="{BB962C8B-B14F-4D97-AF65-F5344CB8AC3E}">
        <p14:creationId xmlns:p14="http://schemas.microsoft.com/office/powerpoint/2010/main" val="1295535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Som vært i Mænds Mødesteder er der ikke én rigtig måde at være på, da de nye medlemmer har brug for at blive taget imod på forskellig vis. Det vigtigste er åbenhed og imødekommenhed – måske nogle kan ”falde ind” i mødestedet hurtigt og måske andre kan have brug for at vide, at der er en kontaktperson der kan hjælpe i opstarten.  </a:t>
            </a:r>
          </a:p>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19</a:t>
            </a:fld>
            <a:endParaRPr lang="da-DK"/>
          </a:p>
        </p:txBody>
      </p:sp>
    </p:spTree>
    <p:extLst>
      <p:ext uri="{BB962C8B-B14F-4D97-AF65-F5344CB8AC3E}">
        <p14:creationId xmlns:p14="http://schemas.microsoft.com/office/powerpoint/2010/main" val="3832922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20</a:t>
            </a:fld>
            <a:endParaRPr lang="da-DK"/>
          </a:p>
        </p:txBody>
      </p:sp>
    </p:spTree>
    <p:extLst>
      <p:ext uri="{BB962C8B-B14F-4D97-AF65-F5344CB8AC3E}">
        <p14:creationId xmlns:p14="http://schemas.microsoft.com/office/powerpoint/2010/main" val="2132427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21</a:t>
            </a:fld>
            <a:endParaRPr lang="da-DK"/>
          </a:p>
        </p:txBody>
      </p:sp>
    </p:spTree>
    <p:extLst>
      <p:ext uri="{BB962C8B-B14F-4D97-AF65-F5344CB8AC3E}">
        <p14:creationId xmlns:p14="http://schemas.microsoft.com/office/powerpoint/2010/main" val="835151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Med det nye projekt er målet at udarbejde en ny model for Mænds Mødesteder, hvor man har fokus på også at opsøge, invitere og inkludere sårbare mænd – dem der ikke ses mange af i dag - samt oprette flere mødesteder, hvor der er plads til og forståelse for de særlige behov, sårbare mænd kan have. Endelig er planen at stifte et netværk, hvor mændene på tværs af mødestederne kan få kontakt med hinanden og udveksle erfaringer.</a:t>
            </a:r>
          </a:p>
          <a:p>
            <a:endParaRPr lang="da-DK" dirty="0"/>
          </a:p>
        </p:txBody>
      </p:sp>
      <p:sp>
        <p:nvSpPr>
          <p:cNvPr id="4" name="Pladsholder til slidenummer 3"/>
          <p:cNvSpPr>
            <a:spLocks noGrp="1"/>
          </p:cNvSpPr>
          <p:nvPr>
            <p:ph type="sldNum" sz="quarter" idx="5"/>
          </p:nvPr>
        </p:nvSpPr>
        <p:spPr/>
        <p:txBody>
          <a:bodyPr/>
          <a:lstStyle/>
          <a:p>
            <a:fld id="{4BBF33A9-C026-4AD5-B56C-B8855112BB61}" type="slidenum">
              <a:rPr lang="da-DK" smtClean="0"/>
              <a:t>22</a:t>
            </a:fld>
            <a:endParaRPr lang="da-DK"/>
          </a:p>
        </p:txBody>
      </p:sp>
    </p:spTree>
    <p:extLst>
      <p:ext uri="{BB962C8B-B14F-4D97-AF65-F5344CB8AC3E}">
        <p14:creationId xmlns:p14="http://schemas.microsoft.com/office/powerpoint/2010/main" val="1338953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ea typeface="Calibri" panose="020F0502020204030204" pitchFamily="34" charset="0"/>
                <a:cs typeface="Times New Roman" panose="02020603050405020304" pitchFamily="18" charset="0"/>
              </a:rPr>
              <a:t>*NB: det forventes ikke at alle punkter opfyldes af én ambassadør og med det samme. Det er en god idé at fordele opgaverne på flere hænder. </a:t>
            </a:r>
          </a:p>
          <a:p>
            <a:br>
              <a:rPr lang="da-DK" dirty="0"/>
            </a:br>
            <a:r>
              <a:rPr lang="da-DK" dirty="0"/>
              <a:t>Guide til peer </a:t>
            </a:r>
            <a:r>
              <a:rPr lang="da-DK" dirty="0" err="1"/>
              <a:t>worker</a:t>
            </a:r>
            <a:r>
              <a:rPr lang="da-DK" dirty="0"/>
              <a:t> </a:t>
            </a:r>
            <a:r>
              <a:rPr lang="da-DK" dirty="0" err="1"/>
              <a:t>role</a:t>
            </a:r>
            <a:r>
              <a:rPr lang="da-DK" dirty="0"/>
              <a:t> star-model:</a:t>
            </a:r>
          </a:p>
          <a:p>
            <a:r>
              <a:rPr lang="da-DK" dirty="0"/>
              <a:t>https://peerpartnerskabet.dk/2020/05/mini-guide-til-peer-uddannelser/</a:t>
            </a:r>
          </a:p>
          <a:p>
            <a:endParaRPr lang="da-DK" dirty="0"/>
          </a:p>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23</a:t>
            </a:fld>
            <a:endParaRPr lang="da-DK"/>
          </a:p>
        </p:txBody>
      </p:sp>
    </p:spTree>
    <p:extLst>
      <p:ext uri="{BB962C8B-B14F-4D97-AF65-F5344CB8AC3E}">
        <p14:creationId xmlns:p14="http://schemas.microsoft.com/office/powerpoint/2010/main" val="4246724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9101733-A266-4055-B190-988247ABBC22}" type="slidenum">
              <a:rPr lang="da-DK" smtClean="0"/>
              <a:t>24</a:t>
            </a:fld>
            <a:endParaRPr lang="da-DK"/>
          </a:p>
        </p:txBody>
      </p:sp>
    </p:spTree>
    <p:extLst>
      <p:ext uri="{BB962C8B-B14F-4D97-AF65-F5344CB8AC3E}">
        <p14:creationId xmlns:p14="http://schemas.microsoft.com/office/powerpoint/2010/main" val="4020558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B11E3C-7A83-4377-8CD6-D129CEFEB7C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7AA7081-07B2-4385-B2D3-910CFC3E9E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3C37E5D-ADF1-4423-92A2-604A236F53E2}"/>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79181004-69D5-40FB-BFA0-819AEEF7698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C86A57D-6C0D-4AB1-AB35-5EEAD31C6988}"/>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4271473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1B79B6-89E8-40F9-B1C3-FD60E49F582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48AE5F5-F2CC-46B9-9EDF-05CB010FD20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64D7073-967B-4A8C-AF62-48D5A218FD03}"/>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CF1E727B-852E-4224-965C-F8B50731EA3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96ABF01-6ED3-4CBD-8F3C-A8A7A5AF80A9}"/>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1831797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8E675E-F4CB-479E-A6BD-100490D255E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04811E2-6D18-43B5-B436-0A8BF9D8C6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2F3BB0F-4625-4A27-9766-4939949124C4}"/>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5845FE24-B162-492F-A012-96E6598FEFF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F6E3F74-B4F6-42DC-AF00-1F915E8E3DBC}"/>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185865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78A347-507A-4811-9FB5-6A5398E5946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57E3230-8BB7-46C2-A615-DABD68E7BAB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78E86B8-612C-4321-934B-B3C071E2CF3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070BCD9-B9ED-479C-93E3-AE2C8E91964A}"/>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6" name="Pladsholder til sidefod 5">
            <a:extLst>
              <a:ext uri="{FF2B5EF4-FFF2-40B4-BE49-F238E27FC236}">
                <a16:creationId xmlns:a16="http://schemas.microsoft.com/office/drawing/2014/main" id="{A1295461-E4AD-4562-A39D-2AD3B400CE9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F746633-68E7-4763-9143-9454967313C3}"/>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313829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ACA7BC-B001-4B20-A16B-BCFF63DFE53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0E53951-26E6-4A5D-A804-60D61A7A13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2BBE9D8-72F7-4969-97A9-DA928F3F0F9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F4F0367-6323-4D22-B274-1737281BCB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9FB2AFA-959C-454C-8A08-C74FD5204B8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F7ECCF3-F669-4AD4-9902-0ADA53FEE7CD}"/>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8" name="Pladsholder til sidefod 7">
            <a:extLst>
              <a:ext uri="{FF2B5EF4-FFF2-40B4-BE49-F238E27FC236}">
                <a16:creationId xmlns:a16="http://schemas.microsoft.com/office/drawing/2014/main" id="{980A234C-3AE6-408A-B4D4-253C22DE547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1E3E802-5694-46DB-86EA-C21FD9C7DEF3}"/>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2479313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C6A15-33F0-4C32-945C-BD481C6DC84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66F5BD0-298E-4697-ACD9-A2F99A994D35}"/>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4" name="Pladsholder til sidefod 3">
            <a:extLst>
              <a:ext uri="{FF2B5EF4-FFF2-40B4-BE49-F238E27FC236}">
                <a16:creationId xmlns:a16="http://schemas.microsoft.com/office/drawing/2014/main" id="{786F9D53-8CFC-4E49-9E9C-1EFB171FA72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03E15AA-45DC-4BE0-9F36-41CFBDFC26B1}"/>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256636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3989BAE-1179-4A5E-A03F-5862C2C3E539}"/>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3" name="Pladsholder til sidefod 2">
            <a:extLst>
              <a:ext uri="{FF2B5EF4-FFF2-40B4-BE49-F238E27FC236}">
                <a16:creationId xmlns:a16="http://schemas.microsoft.com/office/drawing/2014/main" id="{92D6EB95-81FC-4966-A0D5-75D5112F4C6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FBFA91A-274C-42D3-8F90-3C6404D8BFEC}"/>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3163395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B4797-7CDC-476C-B4C7-964FFDF24ED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78EB7B5-04A5-4464-9673-347866BBBC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1D9650D-2D8D-4C50-9325-9564616C07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E2695D0-D337-4ADA-B495-98CA961470D4}"/>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6" name="Pladsholder til sidefod 5">
            <a:extLst>
              <a:ext uri="{FF2B5EF4-FFF2-40B4-BE49-F238E27FC236}">
                <a16:creationId xmlns:a16="http://schemas.microsoft.com/office/drawing/2014/main" id="{A546813C-A224-454C-82C8-588D6760F75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A7C4610-C741-4BF4-849F-69DC6AE46F72}"/>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1132218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735011-D022-443F-B6B1-B16974E7B85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DE01184-34ED-48BE-96B7-EC73221629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156EE31-1C16-401F-B2C3-7240CDB7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060FF32-A3C2-45E2-AC37-810C5EB216C3}"/>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6" name="Pladsholder til sidefod 5">
            <a:extLst>
              <a:ext uri="{FF2B5EF4-FFF2-40B4-BE49-F238E27FC236}">
                <a16:creationId xmlns:a16="http://schemas.microsoft.com/office/drawing/2014/main" id="{01D7DFAC-25C2-4C07-BD55-1F676288953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BE49BC4-6967-4995-B4A8-7827BDFCB614}"/>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4284270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71C8F9-64CD-4390-83EA-44BF3800E20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6D17536-AA05-45A6-8AC4-FA59D259B04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3305152-2B1A-4E00-BD1B-217B4180DA2A}"/>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318B3F32-551B-4F44-AC8D-E5A465A764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8C90702-2E35-425A-AEB8-0399E29B23FF}"/>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306517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27AA23C-6FA4-4913-B95E-225E2B05A67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07A4857-DE76-4BC3-9D86-B87541CF1BD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F746363-24ED-4B1C-BCE6-A13C92F8AB40}"/>
              </a:ext>
            </a:extLst>
          </p:cNvPr>
          <p:cNvSpPr>
            <a:spLocks noGrp="1"/>
          </p:cNvSpPr>
          <p:nvPr>
            <p:ph type="dt" sz="half" idx="10"/>
          </p:nvPr>
        </p:nvSpPr>
        <p:spPr/>
        <p:txBody>
          <a:body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DDA961E3-3E51-4B08-A5C7-C56F722FC80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D24C4F-A0B7-4E94-905D-8C3FB9E7F940}"/>
              </a:ext>
            </a:extLst>
          </p:cNvPr>
          <p:cNvSpPr>
            <a:spLocks noGrp="1"/>
          </p:cNvSpPr>
          <p:nvPr>
            <p:ph type="sldNum" sz="quarter" idx="12"/>
          </p:nvPr>
        </p:nvSpPr>
        <p:spPr/>
        <p:txBody>
          <a:bodyPr/>
          <a:lstStyle/>
          <a:p>
            <a:fld id="{169C8552-F2A8-4E04-801A-81E08FCCB150}" type="slidenum">
              <a:rPr lang="da-DK" smtClean="0"/>
              <a:t>‹nr.›</a:t>
            </a:fld>
            <a:endParaRPr lang="da-DK"/>
          </a:p>
        </p:txBody>
      </p:sp>
    </p:spTree>
    <p:extLst>
      <p:ext uri="{BB962C8B-B14F-4D97-AF65-F5344CB8AC3E}">
        <p14:creationId xmlns:p14="http://schemas.microsoft.com/office/powerpoint/2010/main" val="179921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C7F67B6-6F6A-43F6-9A16-43AC07F257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D3DCFB-057E-43F6-97B7-A7FE5065C9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9FEABB3-13D7-405B-B671-F2433D3740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F73242-11E1-4943-8A48-02E1E01B60BB}" type="datetimeFigureOut">
              <a:rPr lang="da-DK" smtClean="0"/>
              <a:t>28-06-2024</a:t>
            </a:fld>
            <a:endParaRPr lang="da-DK"/>
          </a:p>
        </p:txBody>
      </p:sp>
      <p:sp>
        <p:nvSpPr>
          <p:cNvPr id="5" name="Pladsholder til sidefod 4">
            <a:extLst>
              <a:ext uri="{FF2B5EF4-FFF2-40B4-BE49-F238E27FC236}">
                <a16:creationId xmlns:a16="http://schemas.microsoft.com/office/drawing/2014/main" id="{1D7207CE-F872-4CFA-B678-6EE2612548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D1C83721-DC9A-4DDB-A065-BAECDF21EB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C8552-F2A8-4E04-801A-81E08FCCB150}" type="slidenum">
              <a:rPr lang="da-DK" smtClean="0"/>
              <a:t>‹nr.›</a:t>
            </a:fld>
            <a:endParaRPr lang="da-DK"/>
          </a:p>
        </p:txBody>
      </p:sp>
    </p:spTree>
    <p:extLst>
      <p:ext uri="{BB962C8B-B14F-4D97-AF65-F5344CB8AC3E}">
        <p14:creationId xmlns:p14="http://schemas.microsoft.com/office/powerpoint/2010/main" val="419668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13.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omments" Target="../comments/comment2.xml"/><Relationship Id="rId5" Type="http://schemas.openxmlformats.org/officeDocument/2006/relationships/image" Target="../media/image29.sv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1.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www.tv2east.dk/lolland/hyggeonkler-paa-havelaager-skaber-socialt-samvaer-det-er-det-bedste-jeg-har-gjort" TargetMode="External"/><Relationship Id="rId7" Type="http://schemas.openxmlformats.org/officeDocument/2006/relationships/hyperlink" Target="https://youtu.be/8IM5_6tf2Y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image" Target="../media/image47.sv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svg"/><Relationship Id="rId10" Type="http://schemas.openxmlformats.org/officeDocument/2006/relationships/image" Target="../media/image40.png"/><Relationship Id="rId4" Type="http://schemas.openxmlformats.org/officeDocument/2006/relationships/image" Target="../media/image50.png"/><Relationship Id="rId9" Type="http://schemas.openxmlformats.org/officeDocument/2006/relationships/image" Target="../media/image5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AE0E075A-8402-4AF2-8D7A-100BED992273}"/>
              </a:ext>
            </a:extLst>
          </p:cNvPr>
          <p:cNvPicPr>
            <a:picLocks noChangeAspect="1"/>
          </p:cNvPicPr>
          <p:nvPr/>
        </p:nvPicPr>
        <p:blipFill rotWithShape="1">
          <a:blip r:embed="rId3"/>
          <a:srcRect r="831" b="4"/>
          <a:stretch/>
        </p:blipFill>
        <p:spPr>
          <a:xfrm>
            <a:off x="20" y="10"/>
            <a:ext cx="4003019" cy="3388883"/>
          </a:xfrm>
          <a:prstGeom prst="rect">
            <a:avLst/>
          </a:prstGeom>
        </p:spPr>
      </p:pic>
      <p:pic>
        <p:nvPicPr>
          <p:cNvPr id="9" name="Billede 8">
            <a:extLst>
              <a:ext uri="{FF2B5EF4-FFF2-40B4-BE49-F238E27FC236}">
                <a16:creationId xmlns:a16="http://schemas.microsoft.com/office/drawing/2014/main" id="{F1F026BE-6341-4F3E-B3F6-4D8058891192}"/>
              </a:ext>
            </a:extLst>
          </p:cNvPr>
          <p:cNvPicPr>
            <a:picLocks noChangeAspect="1"/>
          </p:cNvPicPr>
          <p:nvPr/>
        </p:nvPicPr>
        <p:blipFill rotWithShape="1">
          <a:blip r:embed="rId4"/>
          <a:srcRect l="25029" r="12108" b="3"/>
          <a:stretch/>
        </p:blipFill>
        <p:spPr>
          <a:xfrm>
            <a:off x="20" y="3469102"/>
            <a:ext cx="4003019" cy="3388893"/>
          </a:xfrm>
          <a:prstGeom prst="rect">
            <a:avLst/>
          </a:prstGeom>
        </p:spPr>
      </p:pic>
      <p:pic>
        <p:nvPicPr>
          <p:cNvPr id="12" name="Billede 11">
            <a:extLst>
              <a:ext uri="{FF2B5EF4-FFF2-40B4-BE49-F238E27FC236}">
                <a16:creationId xmlns:a16="http://schemas.microsoft.com/office/drawing/2014/main" id="{D1339276-A1CC-4806-9F52-496B4A4776CA}"/>
              </a:ext>
            </a:extLst>
          </p:cNvPr>
          <p:cNvPicPr>
            <a:picLocks noChangeAspect="1"/>
          </p:cNvPicPr>
          <p:nvPr/>
        </p:nvPicPr>
        <p:blipFill rotWithShape="1">
          <a:blip r:embed="rId5">
            <a:grayscl/>
            <a:extLst>
              <a:ext uri="{BEBA8EAE-BF5A-486C-A8C5-ECC9F3942E4B}">
                <a14:imgProps xmlns:a14="http://schemas.microsoft.com/office/drawing/2010/main">
                  <a14:imgLayer r:embed="rId6">
                    <a14:imgEffect>
                      <a14:saturation sat="0"/>
                    </a14:imgEffect>
                    <a14:imgEffect>
                      <a14:brightnessContrast contrast="20000"/>
                    </a14:imgEffect>
                  </a14:imgLayer>
                </a14:imgProps>
              </a:ext>
            </a:extLst>
          </a:blip>
          <a:srcRect l="19272" t="-1" r="41658" b="-1"/>
          <a:stretch/>
        </p:blipFill>
        <p:spPr>
          <a:xfrm>
            <a:off x="4094479" y="10"/>
            <a:ext cx="4014047" cy="6857990"/>
          </a:xfrm>
          <a:prstGeom prst="rect">
            <a:avLst/>
          </a:prstGeom>
        </p:spPr>
      </p:pic>
      <p:pic>
        <p:nvPicPr>
          <p:cNvPr id="5" name="Billede 4">
            <a:extLst>
              <a:ext uri="{FF2B5EF4-FFF2-40B4-BE49-F238E27FC236}">
                <a16:creationId xmlns:a16="http://schemas.microsoft.com/office/drawing/2014/main" id="{0726F106-944B-429E-9246-29F77199DC52}"/>
              </a:ext>
            </a:extLst>
          </p:cNvPr>
          <p:cNvPicPr>
            <a:picLocks noChangeAspect="1"/>
          </p:cNvPicPr>
          <p:nvPr/>
        </p:nvPicPr>
        <p:blipFill rotWithShape="1">
          <a:blip r:embed="rId7">
            <a:grayscl/>
            <a:extLst>
              <a:ext uri="{BEBA8EAE-BF5A-486C-A8C5-ECC9F3942E4B}">
                <a14:imgProps xmlns:a14="http://schemas.microsoft.com/office/drawing/2010/main">
                  <a14:imgLayer r:embed="rId8">
                    <a14:imgEffect>
                      <a14:brightnessContrast contrast="20000"/>
                    </a14:imgEffect>
                  </a14:imgLayer>
                </a14:imgProps>
              </a:ext>
            </a:extLst>
          </a:blip>
          <a:srcRect l="10828" r="10192" b="-3"/>
          <a:stretch/>
        </p:blipFill>
        <p:spPr>
          <a:xfrm>
            <a:off x="8188960" y="10"/>
            <a:ext cx="4003039" cy="3383270"/>
          </a:xfrm>
          <a:prstGeom prst="rect">
            <a:avLst/>
          </a:prstGeom>
        </p:spPr>
      </p:pic>
      <p:pic>
        <p:nvPicPr>
          <p:cNvPr id="7" name="Billede 6" descr="Et billede, der indeholder græs, himmel, person, udendørs&#10;&#10;Automatisk genereret beskrivelse">
            <a:extLst>
              <a:ext uri="{FF2B5EF4-FFF2-40B4-BE49-F238E27FC236}">
                <a16:creationId xmlns:a16="http://schemas.microsoft.com/office/drawing/2014/main" id="{8F98469B-FB81-4B0E-970B-02F9864C98F6}"/>
              </a:ext>
            </a:extLst>
          </p:cNvPr>
          <p:cNvPicPr>
            <a:picLocks noChangeAspect="1"/>
          </p:cNvPicPr>
          <p:nvPr/>
        </p:nvPicPr>
        <p:blipFill rotWithShape="1">
          <a:blip r:embed="rId9">
            <a:grayscl/>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l="9235" r="2415" b="-3"/>
          <a:stretch/>
        </p:blipFill>
        <p:spPr>
          <a:xfrm>
            <a:off x="8199966" y="3469102"/>
            <a:ext cx="3992034" cy="3388893"/>
          </a:xfrm>
          <a:prstGeom prst="rect">
            <a:avLst/>
          </a:prstGeom>
        </p:spPr>
      </p:pic>
      <p:sp>
        <p:nvSpPr>
          <p:cNvPr id="11" name="AutoShape 4">
            <a:extLst>
              <a:ext uri="{FF2B5EF4-FFF2-40B4-BE49-F238E27FC236}">
                <a16:creationId xmlns:a16="http://schemas.microsoft.com/office/drawing/2014/main" id="{EA4FEDC4-AC88-4AAD-BA56-260CA17124A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5" name="Billede 14">
            <a:extLst>
              <a:ext uri="{FF2B5EF4-FFF2-40B4-BE49-F238E27FC236}">
                <a16:creationId xmlns:a16="http://schemas.microsoft.com/office/drawing/2014/main" id="{87A5040C-0600-4517-8143-6B8FC43F365D}"/>
              </a:ext>
            </a:extLst>
          </p:cNvPr>
          <p:cNvPicPr>
            <a:picLocks noChangeAspect="1"/>
          </p:cNvPicPr>
          <p:nvPr/>
        </p:nvPicPr>
        <p:blipFill rotWithShape="1">
          <a:blip r:embed="rId11"/>
          <a:srcRect l="15907" r="21346"/>
          <a:stretch/>
        </p:blipFill>
        <p:spPr>
          <a:xfrm>
            <a:off x="11003" y="3469102"/>
            <a:ext cx="3992035" cy="3392292"/>
          </a:xfrm>
          <a:prstGeom prst="rect">
            <a:avLst/>
          </a:prstGeom>
        </p:spPr>
      </p:pic>
      <p:pic>
        <p:nvPicPr>
          <p:cNvPr id="2" name="Billede 1">
            <a:extLst>
              <a:ext uri="{FF2B5EF4-FFF2-40B4-BE49-F238E27FC236}">
                <a16:creationId xmlns:a16="http://schemas.microsoft.com/office/drawing/2014/main" id="{02B6F3B3-09A2-40D1-91BF-87E5453558B6}"/>
              </a:ext>
            </a:extLst>
          </p:cNvPr>
          <p:cNvPicPr>
            <a:picLocks noChangeAspect="1"/>
          </p:cNvPicPr>
          <p:nvPr/>
        </p:nvPicPr>
        <p:blipFill rotWithShape="1">
          <a:blip r:embed="rId12">
            <a:grayscl/>
            <a:extLst>
              <a:ext uri="{BEBA8EAE-BF5A-486C-A8C5-ECC9F3942E4B}">
                <a14:imgProps xmlns:a14="http://schemas.microsoft.com/office/drawing/2010/main">
                  <a14:imgLayer r:embed="rId13">
                    <a14:imgEffect>
                      <a14:brightnessContrast contrast="20000"/>
                    </a14:imgEffect>
                  </a14:imgLayer>
                </a14:imgProps>
              </a:ext>
            </a:extLst>
          </a:blip>
          <a:srcRect l="12559" t="-7332" r="21130" b="10197"/>
          <a:stretch/>
        </p:blipFill>
        <p:spPr>
          <a:xfrm>
            <a:off x="11003" y="-276224"/>
            <a:ext cx="3992016" cy="3659506"/>
          </a:xfrm>
          <a:prstGeom prst="rect">
            <a:avLst/>
          </a:prstGeom>
        </p:spPr>
      </p:pic>
    </p:spTree>
    <p:extLst>
      <p:ext uri="{BB962C8B-B14F-4D97-AF65-F5344CB8AC3E}">
        <p14:creationId xmlns:p14="http://schemas.microsoft.com/office/powerpoint/2010/main" val="3515868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3841073C-C902-496D-8E73-E93152ADA56E}"/>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413DAB53-70D5-45CA-98EC-7979D2B82C75}"/>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6A37387D-64A3-4839-8001-2363FC03C2D5}"/>
              </a:ext>
            </a:extLst>
          </p:cNvPr>
          <p:cNvSpPr txBox="1">
            <a:spLocks/>
          </p:cNvSpPr>
          <p:nvPr/>
        </p:nvSpPr>
        <p:spPr>
          <a:xfrm>
            <a:off x="838200" y="787414"/>
            <a:ext cx="10515600" cy="7247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3200" b="1" dirty="0">
                <a:solidFill>
                  <a:srgbClr val="005440"/>
                </a:solidFill>
                <a:latin typeface="Arial Black" panose="020B0A04020102020204" pitchFamily="34" charset="0"/>
                <a:cs typeface="Arial" panose="020B0604020202020204" pitchFamily="34" charset="0"/>
              </a:rPr>
              <a:t>MØDESTEDSAMBASSADØR</a:t>
            </a:r>
            <a:endParaRPr lang="da-DK" sz="3600" b="1" dirty="0">
              <a:solidFill>
                <a:srgbClr val="005440"/>
              </a:solidFill>
              <a:latin typeface="Arial Black" panose="020B0A04020102020204" pitchFamily="34" charset="0"/>
              <a:cs typeface="Arial" panose="020B0604020202020204" pitchFamily="34" charset="0"/>
            </a:endParaRPr>
          </a:p>
        </p:txBody>
      </p:sp>
      <p:pic>
        <p:nvPicPr>
          <p:cNvPr id="9218" name="Picture 2" descr="Kan være et billede af 1 person, natur og farvand">
            <a:extLst>
              <a:ext uri="{FF2B5EF4-FFF2-40B4-BE49-F238E27FC236}">
                <a16:creationId xmlns:a16="http://schemas.microsoft.com/office/drawing/2014/main" id="{0B2346AF-9F1B-4267-A16F-91B20BD19D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21" b="20731"/>
          <a:stretch/>
        </p:blipFill>
        <p:spPr bwMode="auto">
          <a:xfrm>
            <a:off x="4358365" y="2292720"/>
            <a:ext cx="3413008" cy="279176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ngen tilgængelig billedbeskrivelse.">
            <a:extLst>
              <a:ext uri="{FF2B5EF4-FFF2-40B4-BE49-F238E27FC236}">
                <a16:creationId xmlns:a16="http://schemas.microsoft.com/office/drawing/2014/main" id="{54BF5729-2453-4500-A74E-9736C09ED0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00" r="15147"/>
          <a:stretch/>
        </p:blipFill>
        <p:spPr bwMode="auto">
          <a:xfrm>
            <a:off x="0" y="2296159"/>
            <a:ext cx="4358365" cy="2788323"/>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a:extLst>
              <a:ext uri="{FF2B5EF4-FFF2-40B4-BE49-F238E27FC236}">
                <a16:creationId xmlns:a16="http://schemas.microsoft.com/office/drawing/2014/main" id="{229E6681-C7A9-461A-98AB-F74D74D5FB17}"/>
              </a:ext>
            </a:extLst>
          </p:cNvPr>
          <p:cNvPicPr>
            <a:picLocks noChangeAspect="1"/>
          </p:cNvPicPr>
          <p:nvPr/>
        </p:nvPicPr>
        <p:blipFill>
          <a:blip r:embed="rId5"/>
          <a:stretch>
            <a:fillRect/>
          </a:stretch>
        </p:blipFill>
        <p:spPr>
          <a:xfrm>
            <a:off x="7771373" y="2299598"/>
            <a:ext cx="4213593" cy="2788323"/>
          </a:xfrm>
          <a:prstGeom prst="rect">
            <a:avLst/>
          </a:prstGeom>
        </p:spPr>
      </p:pic>
      <p:sp>
        <p:nvSpPr>
          <p:cNvPr id="8" name="Titel 1">
            <a:extLst>
              <a:ext uri="{FF2B5EF4-FFF2-40B4-BE49-F238E27FC236}">
                <a16:creationId xmlns:a16="http://schemas.microsoft.com/office/drawing/2014/main" id="{E738DAD8-9BB5-49C1-AF62-AD83CB7E376C}"/>
              </a:ext>
            </a:extLst>
          </p:cNvPr>
          <p:cNvSpPr txBox="1">
            <a:spLocks/>
          </p:cNvSpPr>
          <p:nvPr/>
        </p:nvSpPr>
        <p:spPr>
          <a:xfrm>
            <a:off x="807069" y="5084482"/>
            <a:ext cx="10515600" cy="7247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2500" dirty="0">
                <a:solidFill>
                  <a:srgbClr val="005440"/>
                </a:solidFill>
                <a:latin typeface="Arial Nova Cond Light" panose="020B0306020202020204" pitchFamily="34" charset="0"/>
                <a:cs typeface="Arial" panose="020B0604020202020204" pitchFamily="34" charset="0"/>
              </a:rPr>
              <a:t>REKRUTTERING OG MODTAGELSE AF NYE MEDLEMMER</a:t>
            </a:r>
          </a:p>
        </p:txBody>
      </p:sp>
    </p:spTree>
    <p:extLst>
      <p:ext uri="{BB962C8B-B14F-4D97-AF65-F5344CB8AC3E}">
        <p14:creationId xmlns:p14="http://schemas.microsoft.com/office/powerpoint/2010/main" val="3192489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Undertitel 2">
            <a:extLst>
              <a:ext uri="{FF2B5EF4-FFF2-40B4-BE49-F238E27FC236}">
                <a16:creationId xmlns:a16="http://schemas.microsoft.com/office/drawing/2014/main" id="{3425B608-7AAB-44BC-88A9-EAA1DEA127EB}"/>
              </a:ext>
            </a:extLst>
          </p:cNvPr>
          <p:cNvSpPr txBox="1">
            <a:spLocks/>
          </p:cNvSpPr>
          <p:nvPr/>
        </p:nvSpPr>
        <p:spPr>
          <a:xfrm>
            <a:off x="918423" y="335666"/>
            <a:ext cx="8179277" cy="640079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da-DK" sz="3400" b="1" dirty="0">
                <a:solidFill>
                  <a:srgbClr val="005440"/>
                </a:solidFill>
                <a:latin typeface="Arial Black" panose="020B0A04020102020204" pitchFamily="34" charset="0"/>
              </a:rPr>
              <a:t>MØDESTEDSAMBASSADØR</a:t>
            </a:r>
          </a:p>
          <a:p>
            <a:pPr marL="0" indent="0" algn="ctr">
              <a:lnSpc>
                <a:spcPct val="150000"/>
              </a:lnSpc>
              <a:buNone/>
            </a:pPr>
            <a:br>
              <a:rPr lang="da-DK" sz="2400" dirty="0">
                <a:solidFill>
                  <a:srgbClr val="005440"/>
                </a:solidFill>
                <a:latin typeface="Arial Nova Cond Light" panose="020B0306020202020204" pitchFamily="34" charset="0"/>
              </a:rPr>
            </a:br>
            <a:endParaRPr lang="da-DK" sz="3200" dirty="0">
              <a:solidFill>
                <a:srgbClr val="005440"/>
              </a:solidFill>
              <a:latin typeface="Arial Nova Cond Light" panose="020B0306020202020204" pitchFamily="34" charset="0"/>
            </a:endParaRPr>
          </a:p>
          <a:p>
            <a:pPr marL="0" indent="0">
              <a:lnSpc>
                <a:spcPct val="220000"/>
              </a:lnSpc>
              <a:buNone/>
            </a:pPr>
            <a:r>
              <a:rPr lang="da-DK" sz="3200" dirty="0">
                <a:solidFill>
                  <a:srgbClr val="005440"/>
                </a:solidFill>
                <a:latin typeface="Arial Nova Cond Light" panose="020B0306020202020204" pitchFamily="34" charset="0"/>
              </a:rPr>
              <a:t>Det handler om at…:</a:t>
            </a:r>
          </a:p>
          <a:p>
            <a:pPr>
              <a:lnSpc>
                <a:spcPct val="220000"/>
              </a:lnSpc>
            </a:pPr>
            <a:r>
              <a:rPr lang="da-DK" sz="3200" dirty="0">
                <a:solidFill>
                  <a:srgbClr val="005440"/>
                </a:solidFill>
                <a:latin typeface="Arial Nova Cond Light" panose="020B0306020202020204" pitchFamily="34" charset="0"/>
              </a:rPr>
              <a:t>Være aktiv i rekruttering af nye medlemmer</a:t>
            </a:r>
          </a:p>
          <a:p>
            <a:pPr>
              <a:lnSpc>
                <a:spcPct val="220000"/>
              </a:lnSpc>
            </a:pPr>
            <a:r>
              <a:rPr lang="da-DK" sz="3200" dirty="0">
                <a:solidFill>
                  <a:srgbClr val="005440"/>
                </a:solidFill>
                <a:latin typeface="Arial Nova Cond Light" panose="020B0306020202020204" pitchFamily="34" charset="0"/>
              </a:rPr>
              <a:t>At hjælpe til i forbindelse med opstart af mødesteder</a:t>
            </a:r>
          </a:p>
          <a:p>
            <a:pPr>
              <a:lnSpc>
                <a:spcPct val="220000"/>
              </a:lnSpc>
            </a:pPr>
            <a:r>
              <a:rPr lang="da-DK" sz="3200" dirty="0">
                <a:solidFill>
                  <a:srgbClr val="005440"/>
                </a:solidFill>
                <a:latin typeface="Arial Nova Cond Light" panose="020B0306020202020204" pitchFamily="34" charset="0"/>
              </a:rPr>
              <a:t>Udbrede kendskabet til Mænds Mødesteder (lokalt, regionalt og nationalt)</a:t>
            </a:r>
          </a:p>
          <a:p>
            <a:pPr>
              <a:lnSpc>
                <a:spcPct val="220000"/>
              </a:lnSpc>
            </a:pPr>
            <a:r>
              <a:rPr lang="da-DK" sz="3200" dirty="0">
                <a:solidFill>
                  <a:srgbClr val="005440"/>
                </a:solidFill>
                <a:latin typeface="Arial Nova Cond Light" panose="020B0306020202020204" pitchFamily="34" charset="0"/>
              </a:rPr>
              <a:t>Være den gode vært for nye medlemmer</a:t>
            </a:r>
            <a:br>
              <a:rPr lang="da-DK" b="1" dirty="0">
                <a:solidFill>
                  <a:srgbClr val="005440"/>
                </a:solidFill>
                <a:latin typeface="Arial Black" panose="020B0A04020102020204" pitchFamily="34" charset="0"/>
              </a:rPr>
            </a:br>
            <a:br>
              <a:rPr lang="da-DK" dirty="0">
                <a:solidFill>
                  <a:schemeClr val="bg1"/>
                </a:solidFill>
              </a:rPr>
            </a:br>
            <a:endParaRPr lang="da-DK" dirty="0">
              <a:solidFill>
                <a:schemeClr val="bg1"/>
              </a:solidFill>
            </a:endParaRPr>
          </a:p>
        </p:txBody>
      </p:sp>
      <p:pic>
        <p:nvPicPr>
          <p:cNvPr id="5" name="Grafik 4" descr="Superhelt mand med massiv udfyldning">
            <a:extLst>
              <a:ext uri="{FF2B5EF4-FFF2-40B4-BE49-F238E27FC236}">
                <a16:creationId xmlns:a16="http://schemas.microsoft.com/office/drawing/2014/main" id="{59F6CD7D-7A7D-4ECE-944F-F26A487E79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33685" y="121535"/>
            <a:ext cx="3777362" cy="3777362"/>
          </a:xfrm>
          <a:prstGeom prst="rect">
            <a:avLst/>
          </a:prstGeom>
        </p:spPr>
      </p:pic>
      <p:pic>
        <p:nvPicPr>
          <p:cNvPr id="15" name="Billede 14">
            <a:extLst>
              <a:ext uri="{FF2B5EF4-FFF2-40B4-BE49-F238E27FC236}">
                <a16:creationId xmlns:a16="http://schemas.microsoft.com/office/drawing/2014/main" id="{26AC5BAA-706E-43C6-A724-C8B45802FFA7}"/>
              </a:ext>
            </a:extLst>
          </p:cNvPr>
          <p:cNvPicPr>
            <a:picLocks noChangeAspect="1"/>
          </p:cNvPicPr>
          <p:nvPr/>
        </p:nvPicPr>
        <p:blipFill rotWithShape="1">
          <a:blip r:embed="rId5">
            <a:extLst>
              <a:ext uri="{28A0092B-C50C-407E-A947-70E740481C1C}">
                <a14:useLocalDpi xmlns:a14="http://schemas.microsoft.com/office/drawing/2010/main" val="0"/>
              </a:ext>
            </a:extLst>
          </a:blip>
          <a:srcRect l="30445" t="25930" r="2241" b="26659"/>
          <a:stretch/>
        </p:blipFill>
        <p:spPr>
          <a:xfrm rot="1661035">
            <a:off x="9713452" y="1310137"/>
            <a:ext cx="605342" cy="239825"/>
          </a:xfrm>
          <a:prstGeom prst="rect">
            <a:avLst/>
          </a:prstGeom>
        </p:spPr>
      </p:pic>
      <p:sp>
        <p:nvSpPr>
          <p:cNvPr id="27" name="Rektangel 26">
            <a:extLst>
              <a:ext uri="{FF2B5EF4-FFF2-40B4-BE49-F238E27FC236}">
                <a16:creationId xmlns:a16="http://schemas.microsoft.com/office/drawing/2014/main" id="{8E7757AB-CDFA-4072-874D-87081D90070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Rektangel 27">
            <a:extLst>
              <a:ext uri="{FF2B5EF4-FFF2-40B4-BE49-F238E27FC236}">
                <a16:creationId xmlns:a16="http://schemas.microsoft.com/office/drawing/2014/main" id="{B276DD6F-6E61-4E3C-B2A1-3807DE6E3664}"/>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08433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xEl>
                                              <p:pRg st="2" end="2"/>
                                            </p:txEl>
                                          </p:spTgt>
                                        </p:tgtEl>
                                        <p:attrNameLst>
                                          <p:attrName>style.visibility</p:attrName>
                                        </p:attrNameLst>
                                      </p:cBhvr>
                                      <p:to>
                                        <p:strVal val="visible"/>
                                      </p:to>
                                    </p:set>
                                    <p:anim calcmode="lin" valueType="num">
                                      <p:cBhvr additive="base">
                                        <p:cTn id="7" dur="50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xEl>
                                              <p:pRg st="3" end="3"/>
                                            </p:txEl>
                                          </p:spTgt>
                                        </p:tgtEl>
                                        <p:attrNameLst>
                                          <p:attrName>style.visibility</p:attrName>
                                        </p:attrNameLst>
                                      </p:cBhvr>
                                      <p:to>
                                        <p:strVal val="visible"/>
                                      </p:to>
                                    </p:set>
                                    <p:anim calcmode="lin" valueType="num">
                                      <p:cBhvr additive="base">
                                        <p:cTn id="13" dur="50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xEl>
                                              <p:pRg st="4" end="4"/>
                                            </p:txEl>
                                          </p:spTgt>
                                        </p:tgtEl>
                                        <p:attrNameLst>
                                          <p:attrName>style.visibility</p:attrName>
                                        </p:attrNameLst>
                                      </p:cBhvr>
                                      <p:to>
                                        <p:strVal val="visible"/>
                                      </p:to>
                                    </p:set>
                                    <p:anim calcmode="lin" valueType="num">
                                      <p:cBhvr additive="base">
                                        <p:cTn id="19" dur="50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
                                            <p:txEl>
                                              <p:pRg st="5" end="5"/>
                                            </p:txEl>
                                          </p:spTgt>
                                        </p:tgtEl>
                                        <p:attrNameLst>
                                          <p:attrName>style.visibility</p:attrName>
                                        </p:attrNameLst>
                                      </p:cBhvr>
                                      <p:to>
                                        <p:strVal val="visible"/>
                                      </p:to>
                                    </p:set>
                                    <p:anim calcmode="lin" valueType="num">
                                      <p:cBhvr additive="base">
                                        <p:cTn id="25" dur="500" fill="hold"/>
                                        <p:tgtEl>
                                          <p:spTgt spid="3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3">
                                            <p:txEl>
                                              <p:pRg st="6" end="6"/>
                                            </p:txEl>
                                          </p:spTgt>
                                        </p:tgtEl>
                                        <p:attrNameLst>
                                          <p:attrName>style.visibility</p:attrName>
                                        </p:attrNameLst>
                                      </p:cBhvr>
                                      <p:to>
                                        <p:strVal val="visible"/>
                                      </p:to>
                                    </p:set>
                                    <p:anim calcmode="lin" valueType="num">
                                      <p:cBhvr additive="base">
                                        <p:cTn id="31" dur="500" fill="hold"/>
                                        <p:tgtEl>
                                          <p:spTgt spid="3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434215" y="501322"/>
            <a:ext cx="8810625" cy="5648325"/>
          </a:xfrm>
          <a:solidFill>
            <a:schemeClr val="bg1"/>
          </a:solidFill>
        </p:spPr>
        <p:txBody>
          <a:bodyPr>
            <a:normAutofit/>
          </a:bodyPr>
          <a:lstStyle/>
          <a:p>
            <a:pPr algn="l">
              <a:lnSpc>
                <a:spcPct val="150000"/>
              </a:lnSpc>
            </a:pPr>
            <a:endParaRPr lang="da-DK" b="1" dirty="0">
              <a:solidFill>
                <a:schemeClr val="bg1"/>
              </a:solidFill>
              <a:latin typeface="Arial Black" panose="020B0A04020102020204" pitchFamily="34" charset="0"/>
            </a:endParaRPr>
          </a:p>
          <a:p>
            <a:pPr algn="l">
              <a:lnSpc>
                <a:spcPct val="150000"/>
              </a:lnSpc>
            </a:pPr>
            <a:r>
              <a:rPr lang="da-DK" b="1" dirty="0">
                <a:solidFill>
                  <a:srgbClr val="005440"/>
                </a:solidFill>
                <a:latin typeface="Arial Black" panose="020B0A04020102020204" pitchFamily="34" charset="0"/>
              </a:rPr>
              <a:t>DET GODE VÆRTSKAB</a:t>
            </a:r>
            <a:br>
              <a:rPr lang="da-DK" dirty="0">
                <a:solidFill>
                  <a:srgbClr val="005440"/>
                </a:solidFill>
              </a:rPr>
            </a:br>
            <a:endParaRPr lang="da-DK" sz="1900" dirty="0">
              <a:solidFill>
                <a:srgbClr val="005440"/>
              </a:solidFill>
              <a:latin typeface="Arial Nova" panose="020B0504020202020204" pitchFamily="34" charset="0"/>
            </a:endParaRP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Rekruttering</a:t>
            </a: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Invitation</a:t>
            </a: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Tilgængelighed</a:t>
            </a: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Velkomst</a:t>
            </a: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Samvær</a:t>
            </a:r>
          </a:p>
          <a:p>
            <a:pPr marL="1371600" lvl="2" indent="-457200" algn="l">
              <a:lnSpc>
                <a:spcPct val="150000"/>
              </a:lnSpc>
              <a:buFont typeface="+mj-lt"/>
              <a:buAutoNum type="arabicPeriod"/>
            </a:pPr>
            <a:r>
              <a:rPr lang="da-DK" sz="2000" dirty="0">
                <a:solidFill>
                  <a:srgbClr val="005440"/>
                </a:solidFill>
                <a:latin typeface="Arial Nova Cond Light" panose="020B0306020202020204" pitchFamily="34" charset="0"/>
              </a:rPr>
              <a:t>Gensyn</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26" name="Picture 2" descr="Ingen tilgængelig beskrivelse.">
            <a:extLst>
              <a:ext uri="{FF2B5EF4-FFF2-40B4-BE49-F238E27FC236}">
                <a16:creationId xmlns:a16="http://schemas.microsoft.com/office/drawing/2014/main" id="{279A160E-A38F-4D9A-B5B9-CCDD252890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63" t="3019"/>
          <a:stretch/>
        </p:blipFill>
        <p:spPr bwMode="auto">
          <a:xfrm>
            <a:off x="5046562" y="-1"/>
            <a:ext cx="6938404" cy="6650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36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335165" y="133577"/>
            <a:ext cx="5537056" cy="6026808"/>
          </a:xfrm>
        </p:spPr>
        <p:txBody>
          <a:bodyPr>
            <a:normAutofit lnSpcReduction="10000"/>
          </a:bodyPr>
          <a:lstStyle/>
          <a:p>
            <a:pPr algn="l">
              <a:lnSpc>
                <a:spcPct val="150000"/>
              </a:lnSpc>
            </a:pPr>
            <a:endParaRPr lang="da-DK" b="1" dirty="0">
              <a:solidFill>
                <a:srgbClr val="005440"/>
              </a:solidFill>
              <a:latin typeface="Arial Black" panose="020B0A04020102020204" pitchFamily="34" charset="0"/>
            </a:endParaRPr>
          </a:p>
          <a:p>
            <a:pPr marL="457200" indent="-457200" algn="l">
              <a:lnSpc>
                <a:spcPct val="150000"/>
              </a:lnSpc>
              <a:buAutoNum type="arabicPeriod"/>
            </a:pPr>
            <a:r>
              <a:rPr lang="da-DK" sz="2800" b="1" dirty="0">
                <a:solidFill>
                  <a:srgbClr val="005440"/>
                </a:solidFill>
                <a:latin typeface="Arial Black" panose="020B0A04020102020204" pitchFamily="34" charset="0"/>
              </a:rPr>
              <a:t>REKRUTTERING</a:t>
            </a:r>
          </a:p>
          <a:p>
            <a:pPr algn="l">
              <a:lnSpc>
                <a:spcPct val="150000"/>
              </a:lnSpc>
            </a:pPr>
            <a:r>
              <a:rPr lang="da-DK" sz="1900" dirty="0">
                <a:solidFill>
                  <a:srgbClr val="005440"/>
                </a:solidFill>
                <a:latin typeface="Arial Nova Cond Light" panose="020B0604020202020204" pitchFamily="34" charset="0"/>
              </a:rPr>
              <a:t>Hvilke simple tiltag kan man lave i forbindelse med rekruttering?</a:t>
            </a:r>
          </a:p>
          <a:p>
            <a:pPr algn="l">
              <a:lnSpc>
                <a:spcPct val="150000"/>
              </a:lnSpc>
            </a:pPr>
            <a:endParaRPr lang="da-DK" sz="1300" dirty="0">
              <a:solidFill>
                <a:srgbClr val="005440"/>
              </a:solidFill>
              <a:latin typeface="Arial Black" panose="020B0A04020102020204" pitchFamily="34" charset="0"/>
            </a:endParaRPr>
          </a:p>
          <a:p>
            <a:pPr algn="l">
              <a:lnSpc>
                <a:spcPct val="150000"/>
              </a:lnSpc>
            </a:pPr>
            <a:r>
              <a:rPr lang="da-DK" sz="2000" dirty="0">
                <a:solidFill>
                  <a:srgbClr val="005440"/>
                </a:solidFill>
                <a:latin typeface="Arial Black" panose="020B0A04020102020204" pitchFamily="34" charset="0"/>
              </a:rPr>
              <a:t>GODE RÅD</a:t>
            </a:r>
          </a:p>
          <a:p>
            <a:pPr marL="800100" lvl="1"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rPr>
              <a:t>Hold hjemmesiden opdateret med telefonnumre og åbningstider</a:t>
            </a:r>
          </a:p>
          <a:p>
            <a:pPr marL="800100" lvl="1"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rPr>
              <a:t>Gør det tydeligt, hvordan man tilmelder sig/melder afbud</a:t>
            </a:r>
          </a:p>
          <a:p>
            <a:pPr marL="800100" lvl="1"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rPr>
              <a:t>Lav et introhæfte med oplysninger om aktiviteter, telefonnumre og e-mail</a:t>
            </a:r>
            <a:r>
              <a:rPr lang="da-DK" sz="1900" b="1" dirty="0">
                <a:solidFill>
                  <a:srgbClr val="005440"/>
                </a:solidFill>
                <a:latin typeface="Arial Nova Cond Light" panose="020B0306020202020204" pitchFamily="34" charset="0"/>
              </a:rPr>
              <a:t> </a:t>
            </a:r>
            <a:endParaRPr lang="da-DK" sz="3000" dirty="0">
              <a:solidFill>
                <a:srgbClr val="005440"/>
              </a:solidFill>
              <a:latin typeface="Arial Nova Cond Light" panose="020B0306020202020204" pitchFamily="34" charset="0"/>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9D22EF27-94CE-420B-BB3C-4D23FBF062DE}"/>
              </a:ext>
            </a:extLst>
          </p:cNvPr>
          <p:cNvPicPr>
            <a:picLocks noChangeAspect="1"/>
          </p:cNvPicPr>
          <p:nvPr/>
        </p:nvPicPr>
        <p:blipFill rotWithShape="1">
          <a:blip r:embed="rId3"/>
          <a:srcRect l="33425" t="3019" r="7704"/>
          <a:stretch/>
        </p:blipFill>
        <p:spPr>
          <a:xfrm>
            <a:off x="5930096" y="0"/>
            <a:ext cx="6054870" cy="6650965"/>
          </a:xfrm>
          <a:prstGeom prst="rect">
            <a:avLst/>
          </a:prstGeom>
        </p:spPr>
      </p:pic>
    </p:spTree>
    <p:extLst>
      <p:ext uri="{BB962C8B-B14F-4D97-AF65-F5344CB8AC3E}">
        <p14:creationId xmlns:p14="http://schemas.microsoft.com/office/powerpoint/2010/main" val="261881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1000"/>
                                        <p:tgtEl>
                                          <p:spTgt spid="3">
                                            <p:txEl>
                                              <p:pRg st="5" end="5"/>
                                            </p:txEl>
                                          </p:spTgt>
                                        </p:tgtEl>
                                      </p:cBhvr>
                                    </p:animEffect>
                                    <p:anim calcmode="lin" valueType="num">
                                      <p:cBhvr>
                                        <p:cTn id="1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11004096" cy="6026808"/>
          </a:xfrm>
        </p:spPr>
        <p:txBody>
          <a:bodyPr>
            <a:normAutofit fontScale="77500" lnSpcReduction="20000"/>
          </a:bodyPr>
          <a:lstStyle/>
          <a:p>
            <a:pPr algn="l">
              <a:lnSpc>
                <a:spcPct val="150000"/>
              </a:lnSpc>
            </a:pPr>
            <a:endParaRPr lang="da-DK" b="1" dirty="0">
              <a:solidFill>
                <a:schemeClr val="bg1"/>
              </a:solidFill>
              <a:latin typeface="Arial Black" panose="020B0A04020102020204" pitchFamily="34" charset="0"/>
            </a:endParaRPr>
          </a:p>
          <a:p>
            <a:pPr marL="457200" indent="-457200" algn="l">
              <a:lnSpc>
                <a:spcPct val="150000"/>
              </a:lnSpc>
              <a:buAutoNum type="arabicPeriod"/>
            </a:pPr>
            <a:r>
              <a:rPr lang="da-DK" sz="3600" b="1" dirty="0">
                <a:solidFill>
                  <a:srgbClr val="00684F"/>
                </a:solidFill>
                <a:latin typeface="Arial Black" panose="020B0A04020102020204" pitchFamily="34" charset="0"/>
              </a:rPr>
              <a:t>REKRUTTERING</a:t>
            </a:r>
            <a:r>
              <a:rPr lang="da-DK" sz="3100" b="1" dirty="0">
                <a:solidFill>
                  <a:srgbClr val="00684F"/>
                </a:solidFill>
                <a:latin typeface="Arial Black" panose="020B0A04020102020204" pitchFamily="34" charset="0"/>
              </a:rPr>
              <a:t> </a:t>
            </a:r>
            <a:r>
              <a:rPr lang="da-DK" b="1" dirty="0">
                <a:solidFill>
                  <a:srgbClr val="00684F"/>
                </a:solidFill>
                <a:latin typeface="Arial Black" panose="020B0A04020102020204" pitchFamily="34" charset="0"/>
              </a:rPr>
              <a:t>- </a:t>
            </a:r>
            <a:r>
              <a:rPr lang="da-DK" i="1" dirty="0">
                <a:solidFill>
                  <a:srgbClr val="00684F"/>
                </a:solidFill>
                <a:latin typeface="Arial Black" panose="020B0A04020102020204" pitchFamily="34" charset="0"/>
              </a:rPr>
              <a:t>Hvordan fik </a:t>
            </a:r>
            <a:r>
              <a:rPr lang="da-DK" i="1" dirty="0">
                <a:solidFill>
                  <a:srgbClr val="F4B924"/>
                </a:solidFill>
                <a:latin typeface="Arial Black" panose="020B0A04020102020204" pitchFamily="34" charset="0"/>
              </a:rPr>
              <a:t>du</a:t>
            </a:r>
            <a:r>
              <a:rPr lang="da-DK" i="1" dirty="0">
                <a:solidFill>
                  <a:srgbClr val="00684F"/>
                </a:solidFill>
                <a:latin typeface="Arial Black" panose="020B0A04020102020204" pitchFamily="34" charset="0"/>
              </a:rPr>
              <a:t> kendskab til mødestedet?</a:t>
            </a:r>
          </a:p>
          <a:p>
            <a:pPr algn="l">
              <a:lnSpc>
                <a:spcPct val="150000"/>
              </a:lnSpc>
            </a:pPr>
            <a:br>
              <a:rPr lang="da-DK" dirty="0">
                <a:solidFill>
                  <a:srgbClr val="00684F"/>
                </a:solidFill>
                <a:latin typeface="Arial Nova Cond Light" panose="020B0604020202020204" pitchFamily="34" charset="0"/>
              </a:rPr>
            </a:br>
            <a:r>
              <a:rPr lang="da-DK" dirty="0">
                <a:solidFill>
                  <a:srgbClr val="00684F"/>
                </a:solidFill>
                <a:latin typeface="Arial Nova Cond Light" panose="020B0604020202020204" pitchFamily="34" charset="0"/>
              </a:rPr>
              <a:t>”Da vi skulle bestemme hvor vi skulle flytte hen, var det vigtigt for mig, at der var adgang til en afdeling af Mænds Mødesteder.”</a:t>
            </a:r>
          </a:p>
          <a:p>
            <a:pPr algn="l">
              <a:lnSpc>
                <a:spcPct val="150000"/>
              </a:lnSpc>
            </a:pPr>
            <a:br>
              <a:rPr lang="da-DK" dirty="0">
                <a:solidFill>
                  <a:srgbClr val="00684F"/>
                </a:solidFill>
                <a:latin typeface="Arial Nova Cond Light" panose="020B0604020202020204" pitchFamily="34" charset="0"/>
              </a:rPr>
            </a:br>
            <a:r>
              <a:rPr lang="da-DK" dirty="0">
                <a:solidFill>
                  <a:srgbClr val="00684F"/>
                </a:solidFill>
                <a:latin typeface="Arial Nova Cond Light" panose="020B0604020202020204" pitchFamily="34" charset="0"/>
              </a:rPr>
              <a:t>”Så en plakat i min opgang den dag jeg fik min diagnose. Der besluttede jeg mig for at deltage da jeg havde behov for at der skulle ske noget nyt.”</a:t>
            </a:r>
            <a:br>
              <a:rPr lang="da-DK" dirty="0">
                <a:solidFill>
                  <a:srgbClr val="00684F"/>
                </a:solidFill>
                <a:latin typeface="Arial Nova Cond Light" panose="020B0604020202020204" pitchFamily="34" charset="0"/>
              </a:rPr>
            </a:br>
            <a:br>
              <a:rPr lang="da-DK" dirty="0">
                <a:solidFill>
                  <a:srgbClr val="00684F"/>
                </a:solidFill>
                <a:latin typeface="Arial Nova Cond Light" panose="020B0604020202020204" pitchFamily="34" charset="0"/>
              </a:rPr>
            </a:br>
            <a:r>
              <a:rPr lang="da-DK" dirty="0">
                <a:solidFill>
                  <a:srgbClr val="00684F"/>
                </a:solidFill>
                <a:latin typeface="Arial Nova Cond Light" panose="020B0604020202020204" pitchFamily="34" charset="0"/>
              </a:rPr>
              <a:t>”Der var sammenfald med oprettelsen af mødestedet og det, at jeg holdt på arbejdsmarkedet.”</a:t>
            </a:r>
            <a:br>
              <a:rPr lang="da-DK" dirty="0">
                <a:solidFill>
                  <a:srgbClr val="00684F"/>
                </a:solidFill>
                <a:latin typeface="Arial Nova Cond Light" panose="020B0604020202020204" pitchFamily="34" charset="0"/>
              </a:rPr>
            </a:br>
            <a:br>
              <a:rPr lang="da-DK" dirty="0">
                <a:solidFill>
                  <a:srgbClr val="00684F"/>
                </a:solidFill>
                <a:latin typeface="Arial Nova Cond Light" panose="020B0604020202020204" pitchFamily="34" charset="0"/>
              </a:rPr>
            </a:br>
            <a:r>
              <a:rPr lang="da-DK" dirty="0">
                <a:solidFill>
                  <a:srgbClr val="00684F"/>
                </a:solidFill>
                <a:latin typeface="Arial Nova Cond Light" panose="020B0604020202020204" pitchFamily="34" charset="0"/>
              </a:rPr>
              <a:t>”I kommunens medborgerhus AOF foredrag om ensomhed, hvor repræsentanter for MM i Silkeborg var tilstede, som jeg så talte med.”</a:t>
            </a:r>
            <a:br>
              <a:rPr lang="da-DK" dirty="0">
                <a:solidFill>
                  <a:srgbClr val="00684F"/>
                </a:solidFill>
                <a:latin typeface="Arial Nova Cond Light" panose="020B0604020202020204" pitchFamily="34" charset="0"/>
              </a:rPr>
            </a:br>
            <a:br>
              <a:rPr lang="da-DK" dirty="0">
                <a:solidFill>
                  <a:srgbClr val="00684F"/>
                </a:solidFill>
                <a:latin typeface="Arial Nova Cond Light" panose="020B0604020202020204" pitchFamily="34" charset="0"/>
              </a:rPr>
            </a:br>
            <a:r>
              <a:rPr lang="da-DK" dirty="0">
                <a:solidFill>
                  <a:srgbClr val="00684F"/>
                </a:solidFill>
                <a:latin typeface="Arial Nova Cond Light" panose="020B0604020202020204" pitchFamily="34" charset="0"/>
              </a:rPr>
              <a:t>”Min kone vil gerne have lidt frirum”</a:t>
            </a:r>
            <a:endParaRPr lang="da-DK" sz="2400" dirty="0">
              <a:solidFill>
                <a:srgbClr val="00684F"/>
              </a:solidFill>
              <a:latin typeface="Arial Nova Cond Light" panose="020B0604020202020204" pitchFamily="34" charset="0"/>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065475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8810625" cy="5648325"/>
          </a:xfrm>
        </p:spPr>
        <p:txBody>
          <a:bodyPr>
            <a:normAutofit/>
          </a:bodyPr>
          <a:lstStyle/>
          <a:p>
            <a:pPr algn="l">
              <a:lnSpc>
                <a:spcPct val="150000"/>
              </a:lnSpc>
            </a:pPr>
            <a:endParaRPr lang="da-DK" b="1" dirty="0">
              <a:solidFill>
                <a:schemeClr val="bg1"/>
              </a:solidFill>
              <a:latin typeface="Arial Black" panose="020B0A04020102020204" pitchFamily="34" charset="0"/>
            </a:endParaRPr>
          </a:p>
          <a:p>
            <a:pPr algn="l">
              <a:lnSpc>
                <a:spcPct val="150000"/>
              </a:lnSpc>
            </a:pPr>
            <a:br>
              <a:rPr lang="da-DK" dirty="0">
                <a:solidFill>
                  <a:schemeClr val="bg1"/>
                </a:solidFill>
              </a:rPr>
            </a:br>
            <a:endParaRPr lang="da-DK" dirty="0">
              <a:solidFill>
                <a:schemeClr val="bg1"/>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Undertitel 2">
            <a:extLst>
              <a:ext uri="{FF2B5EF4-FFF2-40B4-BE49-F238E27FC236}">
                <a16:creationId xmlns:a16="http://schemas.microsoft.com/office/drawing/2014/main" id="{C71E5D56-79DB-4371-8F4E-089A79472C1E}"/>
              </a:ext>
            </a:extLst>
          </p:cNvPr>
          <p:cNvSpPr txBox="1">
            <a:spLocks/>
          </p:cNvSpPr>
          <p:nvPr/>
        </p:nvSpPr>
        <p:spPr>
          <a:xfrm>
            <a:off x="-117555" y="501322"/>
            <a:ext cx="11163299" cy="5648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50000"/>
              </a:lnSpc>
              <a:buNone/>
            </a:pPr>
            <a:r>
              <a:rPr lang="da-DK" sz="1800" b="1" dirty="0">
                <a:solidFill>
                  <a:srgbClr val="00684F"/>
                </a:solidFill>
                <a:latin typeface="Arial Black" panose="020B0A04020102020204" pitchFamily="34" charset="0"/>
              </a:rPr>
              <a:t>HVORDAN FIK DU KENDSKAB TIL MØDESTEDET?</a:t>
            </a:r>
            <a:r>
              <a:rPr lang="da-DK" sz="1800" dirty="0">
                <a:solidFill>
                  <a:srgbClr val="00684F"/>
                </a:solidFill>
                <a:latin typeface="Arial Nova Cond Light" panose="020B0306020202020204" pitchFamily="34" charset="0"/>
              </a:rPr>
              <a:t> </a:t>
            </a:r>
            <a:endParaRPr lang="da-DK" sz="1800" dirty="0">
              <a:solidFill>
                <a:schemeClr val="bg1"/>
              </a:solidFill>
              <a:latin typeface="Arial Black" panose="020B0A04020102020204" pitchFamily="34" charset="0"/>
            </a:endParaRPr>
          </a:p>
          <a:p>
            <a:pPr marL="0" indent="0">
              <a:lnSpc>
                <a:spcPct val="150000"/>
              </a:lnSpc>
              <a:buNone/>
            </a:pPr>
            <a:endParaRPr lang="da-DK" b="1" dirty="0">
              <a:solidFill>
                <a:schemeClr val="bg1"/>
              </a:solidFill>
              <a:latin typeface="Arial Black" panose="020B0A04020102020204" pitchFamily="34" charset="0"/>
            </a:endParaRPr>
          </a:p>
          <a:p>
            <a:pPr marL="0" indent="0">
              <a:lnSpc>
                <a:spcPct val="150000"/>
              </a:lnSpc>
              <a:buNone/>
            </a:pPr>
            <a:br>
              <a:rPr lang="da-DK" b="1" dirty="0">
                <a:solidFill>
                  <a:schemeClr val="bg1"/>
                </a:solidFill>
                <a:latin typeface="Arial Black" panose="020B0A04020102020204" pitchFamily="34" charset="0"/>
              </a:rPr>
            </a:br>
            <a:endParaRPr lang="da-DK" sz="1600" b="1" dirty="0">
              <a:solidFill>
                <a:schemeClr val="bg1"/>
              </a:solidFill>
              <a:latin typeface="Arial" panose="020B0604020202020204" pitchFamily="34" charset="0"/>
              <a:cs typeface="Arial" panose="020B0604020202020204" pitchFamily="34" charset="0"/>
            </a:endParaRPr>
          </a:p>
        </p:txBody>
      </p:sp>
      <p:graphicFrame>
        <p:nvGraphicFramePr>
          <p:cNvPr id="13" name="Diagram 12">
            <a:extLst>
              <a:ext uri="{FF2B5EF4-FFF2-40B4-BE49-F238E27FC236}">
                <a16:creationId xmlns:a16="http://schemas.microsoft.com/office/drawing/2014/main" id="{30585224-EA9C-4A23-BB3A-21FC1A862F9D}"/>
              </a:ext>
            </a:extLst>
          </p:cNvPr>
          <p:cNvGraphicFramePr>
            <a:graphicFrameLocks/>
          </p:cNvGraphicFramePr>
          <p:nvPr>
            <p:extLst>
              <p:ext uri="{D42A27DB-BD31-4B8C-83A1-F6EECF244321}">
                <p14:modId xmlns:p14="http://schemas.microsoft.com/office/powerpoint/2010/main" val="3846631797"/>
              </p:ext>
            </p:extLst>
          </p:nvPr>
        </p:nvGraphicFramePr>
        <p:xfrm>
          <a:off x="428625" y="1077686"/>
          <a:ext cx="11334750" cy="52060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7922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8810625" cy="5648325"/>
          </a:xfrm>
        </p:spPr>
        <p:txBody>
          <a:bodyPr>
            <a:normAutofit/>
          </a:bodyPr>
          <a:lstStyle/>
          <a:p>
            <a:pPr algn="l">
              <a:lnSpc>
                <a:spcPct val="150000"/>
              </a:lnSpc>
            </a:pPr>
            <a:endParaRPr lang="da-DK" b="1" dirty="0">
              <a:solidFill>
                <a:srgbClr val="FF0000"/>
              </a:solidFill>
              <a:latin typeface="Arial Black" panose="020B0A04020102020204" pitchFamily="34" charset="0"/>
            </a:endParaRPr>
          </a:p>
          <a:p>
            <a:pPr algn="l">
              <a:lnSpc>
                <a:spcPct val="150000"/>
              </a:lnSpc>
            </a:pPr>
            <a:br>
              <a:rPr lang="da-DK" dirty="0">
                <a:solidFill>
                  <a:srgbClr val="FF0000"/>
                </a:solidFill>
              </a:rPr>
            </a:br>
            <a:endParaRPr lang="da-DK" dirty="0">
              <a:solidFill>
                <a:srgbClr val="FF0000"/>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Undertitel 2">
            <a:extLst>
              <a:ext uri="{FF2B5EF4-FFF2-40B4-BE49-F238E27FC236}">
                <a16:creationId xmlns:a16="http://schemas.microsoft.com/office/drawing/2014/main" id="{C71E5D56-79DB-4371-8F4E-089A79472C1E}"/>
              </a:ext>
            </a:extLst>
          </p:cNvPr>
          <p:cNvSpPr txBox="1">
            <a:spLocks/>
          </p:cNvSpPr>
          <p:nvPr/>
        </p:nvSpPr>
        <p:spPr>
          <a:xfrm>
            <a:off x="600076" y="469242"/>
            <a:ext cx="9187020" cy="5648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da-DK" b="1" dirty="0">
                <a:solidFill>
                  <a:srgbClr val="00684F"/>
                </a:solidFill>
                <a:latin typeface="Arial Black" panose="020B0A04020102020204" pitchFamily="34" charset="0"/>
              </a:rPr>
              <a:t>1. REKRUTTERING</a:t>
            </a:r>
          </a:p>
          <a:p>
            <a:pPr marL="0" indent="0">
              <a:lnSpc>
                <a:spcPct val="150000"/>
              </a:lnSpc>
              <a:buNone/>
            </a:pPr>
            <a:endParaRPr lang="da-DK" b="1" dirty="0">
              <a:solidFill>
                <a:srgbClr val="00684F"/>
              </a:solidFill>
              <a:latin typeface="Arial Black" panose="020B0A04020102020204" pitchFamily="34" charset="0"/>
            </a:endParaRPr>
          </a:p>
          <a:p>
            <a:pPr marL="0" indent="0">
              <a:lnSpc>
                <a:spcPct val="150000"/>
              </a:lnSpc>
              <a:buNone/>
            </a:pPr>
            <a:endParaRPr lang="da-DK" b="1" dirty="0">
              <a:solidFill>
                <a:srgbClr val="00684F"/>
              </a:solidFill>
              <a:latin typeface="Arial Black" panose="020B0A04020102020204" pitchFamily="34" charset="0"/>
            </a:endParaRPr>
          </a:p>
          <a:p>
            <a:pPr marL="0" indent="0">
              <a:lnSpc>
                <a:spcPct val="150000"/>
              </a:lnSpc>
              <a:buNone/>
            </a:pPr>
            <a:r>
              <a:rPr lang="da-DK" sz="2000" dirty="0">
                <a:solidFill>
                  <a:srgbClr val="005440"/>
                </a:solidFill>
                <a:latin typeface="Arial Nova Cond Light" panose="020B0306020202020204" pitchFamily="34" charset="0"/>
              </a:rPr>
              <a:t>Kommunikation – det </a:t>
            </a:r>
            <a:r>
              <a:rPr lang="da-DK" sz="2000" b="1" i="1" dirty="0">
                <a:solidFill>
                  <a:srgbClr val="005440"/>
                </a:solidFill>
                <a:latin typeface="Arial Nova Cond Light" panose="020B0306020202020204" pitchFamily="34" charset="0"/>
              </a:rPr>
              <a:t>gode</a:t>
            </a:r>
            <a:r>
              <a:rPr lang="da-DK" sz="2000" dirty="0">
                <a:solidFill>
                  <a:srgbClr val="005440"/>
                </a:solidFill>
                <a:latin typeface="Arial Nova Cond Light" panose="020B0306020202020204" pitchFamily="34" charset="0"/>
              </a:rPr>
              <a:t> eksempel</a:t>
            </a:r>
          </a:p>
          <a:p>
            <a:pPr marL="0" indent="0">
              <a:lnSpc>
                <a:spcPct val="150000"/>
              </a:lnSpc>
              <a:buNone/>
            </a:pPr>
            <a:r>
              <a:rPr lang="da-DK" b="1" dirty="0">
                <a:solidFill>
                  <a:srgbClr val="00684F"/>
                </a:solidFill>
                <a:latin typeface="Arial Black" panose="020B0A04020102020204" pitchFamily="34" charset="0"/>
              </a:rPr>
              <a:t> </a:t>
            </a:r>
            <a:br>
              <a:rPr lang="da-DK" b="1" dirty="0">
                <a:solidFill>
                  <a:srgbClr val="00684F"/>
                </a:solidFill>
                <a:latin typeface="Arial Black" panose="020B0A04020102020204" pitchFamily="34" charset="0"/>
              </a:rPr>
            </a:br>
            <a:endParaRPr lang="da-DK" sz="1600" b="1" dirty="0">
              <a:solidFill>
                <a:srgbClr val="00684F"/>
              </a:solidFill>
              <a:latin typeface="Arial" panose="020B0604020202020204" pitchFamily="34" charset="0"/>
              <a:cs typeface="Arial" panose="020B0604020202020204" pitchFamily="34" charset="0"/>
            </a:endParaRPr>
          </a:p>
        </p:txBody>
      </p:sp>
      <p:grpSp>
        <p:nvGrpSpPr>
          <p:cNvPr id="16" name="Gruppe 15">
            <a:extLst>
              <a:ext uri="{FF2B5EF4-FFF2-40B4-BE49-F238E27FC236}">
                <a16:creationId xmlns:a16="http://schemas.microsoft.com/office/drawing/2014/main" id="{90F64B50-4B66-4108-A5C7-D86031C2F166}"/>
              </a:ext>
            </a:extLst>
          </p:cNvPr>
          <p:cNvGrpSpPr/>
          <p:nvPr/>
        </p:nvGrpSpPr>
        <p:grpSpPr>
          <a:xfrm>
            <a:off x="5719363" y="693140"/>
            <a:ext cx="5973802" cy="5471720"/>
            <a:chOff x="5968746" y="1143296"/>
            <a:chExt cx="5973802" cy="5471720"/>
          </a:xfrm>
        </p:grpSpPr>
        <p:pic>
          <p:nvPicPr>
            <p:cNvPr id="13" name="Billede 12">
              <a:extLst>
                <a:ext uri="{FF2B5EF4-FFF2-40B4-BE49-F238E27FC236}">
                  <a16:creationId xmlns:a16="http://schemas.microsoft.com/office/drawing/2014/main" id="{5DF3B871-F389-42AC-BE92-B152CEAD9713}"/>
                </a:ext>
              </a:extLst>
            </p:cNvPr>
            <p:cNvPicPr>
              <a:picLocks noChangeAspect="1"/>
            </p:cNvPicPr>
            <p:nvPr/>
          </p:nvPicPr>
          <p:blipFill rotWithShape="1">
            <a:blip r:embed="rId3"/>
            <a:srcRect b="55860"/>
            <a:stretch/>
          </p:blipFill>
          <p:spPr>
            <a:xfrm>
              <a:off x="5968746" y="1143296"/>
              <a:ext cx="5973802" cy="3194643"/>
            </a:xfrm>
            <a:prstGeom prst="rect">
              <a:avLst/>
            </a:prstGeom>
            <a:ln>
              <a:solidFill>
                <a:schemeClr val="bg1"/>
              </a:solidFill>
            </a:ln>
          </p:spPr>
        </p:pic>
        <p:pic>
          <p:nvPicPr>
            <p:cNvPr id="15" name="Billede 14">
              <a:extLst>
                <a:ext uri="{FF2B5EF4-FFF2-40B4-BE49-F238E27FC236}">
                  <a16:creationId xmlns:a16="http://schemas.microsoft.com/office/drawing/2014/main" id="{40EBFE27-6263-43E9-880F-4781DC4E2239}"/>
                </a:ext>
              </a:extLst>
            </p:cNvPr>
            <p:cNvPicPr>
              <a:picLocks noChangeAspect="1"/>
            </p:cNvPicPr>
            <p:nvPr/>
          </p:nvPicPr>
          <p:blipFill rotWithShape="1">
            <a:blip r:embed="rId3"/>
            <a:srcRect t="58589" b="9698"/>
            <a:stretch/>
          </p:blipFill>
          <p:spPr>
            <a:xfrm>
              <a:off x="5968746" y="4319835"/>
              <a:ext cx="5973802" cy="2295181"/>
            </a:xfrm>
            <a:prstGeom prst="rect">
              <a:avLst/>
            </a:prstGeom>
            <a:ln>
              <a:solidFill>
                <a:schemeClr val="bg1"/>
              </a:solidFill>
            </a:ln>
          </p:spPr>
        </p:pic>
      </p:grpSp>
    </p:spTree>
    <p:extLst>
      <p:ext uri="{BB962C8B-B14F-4D97-AF65-F5344CB8AC3E}">
        <p14:creationId xmlns:p14="http://schemas.microsoft.com/office/powerpoint/2010/main" val="274275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8810625" cy="5648325"/>
          </a:xfrm>
        </p:spPr>
        <p:txBody>
          <a:bodyPr>
            <a:normAutofit/>
          </a:bodyPr>
          <a:lstStyle/>
          <a:p>
            <a:pPr algn="l">
              <a:lnSpc>
                <a:spcPct val="150000"/>
              </a:lnSpc>
            </a:pPr>
            <a:endParaRPr lang="da-DK" b="1" dirty="0">
              <a:solidFill>
                <a:schemeClr val="bg1"/>
              </a:solidFill>
              <a:latin typeface="Arial Black" panose="020B0A04020102020204" pitchFamily="34" charset="0"/>
            </a:endParaRPr>
          </a:p>
          <a:p>
            <a:pPr algn="l">
              <a:lnSpc>
                <a:spcPct val="150000"/>
              </a:lnSpc>
            </a:pPr>
            <a:br>
              <a:rPr lang="da-DK" dirty="0">
                <a:solidFill>
                  <a:schemeClr val="bg1"/>
                </a:solidFill>
              </a:rPr>
            </a:br>
            <a:endParaRPr lang="da-DK" dirty="0">
              <a:solidFill>
                <a:schemeClr val="bg1"/>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uppe 1">
            <a:extLst>
              <a:ext uri="{FF2B5EF4-FFF2-40B4-BE49-F238E27FC236}">
                <a16:creationId xmlns:a16="http://schemas.microsoft.com/office/drawing/2014/main" id="{314ED28E-0447-41CD-872E-6F328BB75C8E}"/>
              </a:ext>
            </a:extLst>
          </p:cNvPr>
          <p:cNvGrpSpPr/>
          <p:nvPr/>
        </p:nvGrpSpPr>
        <p:grpSpPr>
          <a:xfrm>
            <a:off x="6022076" y="0"/>
            <a:ext cx="3576822" cy="6559511"/>
            <a:chOff x="7967486" y="38074"/>
            <a:chExt cx="3576822" cy="6559511"/>
          </a:xfrm>
        </p:grpSpPr>
        <p:pic>
          <p:nvPicPr>
            <p:cNvPr id="4" name="Billede 3">
              <a:extLst>
                <a:ext uri="{FF2B5EF4-FFF2-40B4-BE49-F238E27FC236}">
                  <a16:creationId xmlns:a16="http://schemas.microsoft.com/office/drawing/2014/main" id="{F45FB64E-F7EF-4B39-9F92-DE3932A5C9DD}"/>
                </a:ext>
              </a:extLst>
            </p:cNvPr>
            <p:cNvPicPr>
              <a:picLocks noChangeAspect="1"/>
            </p:cNvPicPr>
            <p:nvPr/>
          </p:nvPicPr>
          <p:blipFill rotWithShape="1">
            <a:blip r:embed="rId2"/>
            <a:srcRect t="5156" b="42037"/>
            <a:stretch/>
          </p:blipFill>
          <p:spPr>
            <a:xfrm>
              <a:off x="7967488" y="38074"/>
              <a:ext cx="3576820" cy="4319722"/>
            </a:xfrm>
            <a:prstGeom prst="rect">
              <a:avLst/>
            </a:prstGeom>
          </p:spPr>
        </p:pic>
        <p:pic>
          <p:nvPicPr>
            <p:cNvPr id="6" name="Billede 5">
              <a:extLst>
                <a:ext uri="{FF2B5EF4-FFF2-40B4-BE49-F238E27FC236}">
                  <a16:creationId xmlns:a16="http://schemas.microsoft.com/office/drawing/2014/main" id="{940271FE-0EC2-4EB9-A288-3B6888983109}"/>
                </a:ext>
              </a:extLst>
            </p:cNvPr>
            <p:cNvPicPr>
              <a:picLocks noChangeAspect="1"/>
            </p:cNvPicPr>
            <p:nvPr/>
          </p:nvPicPr>
          <p:blipFill rotWithShape="1">
            <a:blip r:embed="rId2"/>
            <a:srcRect t="60029" b="34986"/>
            <a:stretch/>
          </p:blipFill>
          <p:spPr>
            <a:xfrm>
              <a:off x="7967487" y="4358883"/>
              <a:ext cx="3576820" cy="407812"/>
            </a:xfrm>
            <a:prstGeom prst="rect">
              <a:avLst/>
            </a:prstGeom>
          </p:spPr>
        </p:pic>
        <p:pic>
          <p:nvPicPr>
            <p:cNvPr id="9" name="Billede 8">
              <a:extLst>
                <a:ext uri="{FF2B5EF4-FFF2-40B4-BE49-F238E27FC236}">
                  <a16:creationId xmlns:a16="http://schemas.microsoft.com/office/drawing/2014/main" id="{38A7CB4E-38BF-4E1C-AC34-361C42947F72}"/>
                </a:ext>
              </a:extLst>
            </p:cNvPr>
            <p:cNvPicPr>
              <a:picLocks noChangeAspect="1"/>
            </p:cNvPicPr>
            <p:nvPr/>
          </p:nvPicPr>
          <p:blipFill rotWithShape="1">
            <a:blip r:embed="rId2"/>
            <a:srcRect t="69284" b="20648"/>
            <a:stretch/>
          </p:blipFill>
          <p:spPr>
            <a:xfrm>
              <a:off x="7967486" y="4725131"/>
              <a:ext cx="3576820" cy="823615"/>
            </a:xfrm>
            <a:prstGeom prst="rect">
              <a:avLst/>
            </a:prstGeom>
          </p:spPr>
        </p:pic>
        <p:pic>
          <p:nvPicPr>
            <p:cNvPr id="10" name="Billede 9">
              <a:extLst>
                <a:ext uri="{FF2B5EF4-FFF2-40B4-BE49-F238E27FC236}">
                  <a16:creationId xmlns:a16="http://schemas.microsoft.com/office/drawing/2014/main" id="{4BE718F7-DC3B-4395-AB8E-49EE672B174A}"/>
                </a:ext>
              </a:extLst>
            </p:cNvPr>
            <p:cNvPicPr>
              <a:picLocks noChangeAspect="1"/>
            </p:cNvPicPr>
            <p:nvPr/>
          </p:nvPicPr>
          <p:blipFill rotWithShape="1">
            <a:blip r:embed="rId2"/>
            <a:srcRect t="81857" b="5287"/>
            <a:stretch/>
          </p:blipFill>
          <p:spPr>
            <a:xfrm>
              <a:off x="7967486" y="5545924"/>
              <a:ext cx="3576820" cy="1051661"/>
            </a:xfrm>
            <a:prstGeom prst="rect">
              <a:avLst/>
            </a:prstGeom>
          </p:spPr>
        </p:pic>
      </p:grpSp>
      <p:sp>
        <p:nvSpPr>
          <p:cNvPr id="11" name="Undertitel 2">
            <a:extLst>
              <a:ext uri="{FF2B5EF4-FFF2-40B4-BE49-F238E27FC236}">
                <a16:creationId xmlns:a16="http://schemas.microsoft.com/office/drawing/2014/main" id="{C71E5D56-79DB-4371-8F4E-089A79472C1E}"/>
              </a:ext>
            </a:extLst>
          </p:cNvPr>
          <p:cNvSpPr txBox="1">
            <a:spLocks/>
          </p:cNvSpPr>
          <p:nvPr/>
        </p:nvSpPr>
        <p:spPr>
          <a:xfrm>
            <a:off x="600076" y="469242"/>
            <a:ext cx="9187020" cy="5648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da-DK" b="1" dirty="0">
                <a:solidFill>
                  <a:srgbClr val="00684F"/>
                </a:solidFill>
                <a:latin typeface="Arial Black" panose="020B0A04020102020204" pitchFamily="34" charset="0"/>
              </a:rPr>
              <a:t>1. REKRUTTERING</a:t>
            </a:r>
          </a:p>
          <a:p>
            <a:pPr marL="0" indent="0">
              <a:lnSpc>
                <a:spcPct val="150000"/>
              </a:lnSpc>
              <a:buNone/>
            </a:pPr>
            <a:endParaRPr lang="da-DK" b="1" dirty="0">
              <a:solidFill>
                <a:srgbClr val="00684F"/>
              </a:solidFill>
              <a:latin typeface="Arial Black" panose="020B0A04020102020204" pitchFamily="34" charset="0"/>
            </a:endParaRPr>
          </a:p>
          <a:p>
            <a:pPr marL="0" indent="0">
              <a:lnSpc>
                <a:spcPct val="150000"/>
              </a:lnSpc>
              <a:buNone/>
            </a:pPr>
            <a:endParaRPr lang="da-DK" b="1" dirty="0">
              <a:solidFill>
                <a:srgbClr val="00684F"/>
              </a:solidFill>
              <a:latin typeface="Arial Black" panose="020B0A04020102020204" pitchFamily="34" charset="0"/>
            </a:endParaRPr>
          </a:p>
          <a:p>
            <a:pPr marL="0" indent="0">
              <a:lnSpc>
                <a:spcPct val="150000"/>
              </a:lnSpc>
              <a:buNone/>
            </a:pPr>
            <a:r>
              <a:rPr lang="da-DK" sz="2000" dirty="0">
                <a:solidFill>
                  <a:srgbClr val="005440"/>
                </a:solidFill>
                <a:latin typeface="Arial Nova Cond Light" panose="020B0306020202020204" pitchFamily="34" charset="0"/>
              </a:rPr>
              <a:t>Kommunikation – det </a:t>
            </a:r>
            <a:r>
              <a:rPr lang="da-DK" sz="2000" b="1" i="1" dirty="0">
                <a:solidFill>
                  <a:srgbClr val="005440"/>
                </a:solidFill>
                <a:latin typeface="Arial Nova Cond Light" panose="020B0306020202020204" pitchFamily="34" charset="0"/>
              </a:rPr>
              <a:t>knap</a:t>
            </a:r>
            <a:r>
              <a:rPr lang="da-DK" sz="2000" dirty="0">
                <a:solidFill>
                  <a:srgbClr val="005440"/>
                </a:solidFill>
                <a:latin typeface="Arial Nova Cond Light" panose="020B0306020202020204" pitchFamily="34" charset="0"/>
              </a:rPr>
              <a:t> så gode eksempel</a:t>
            </a:r>
          </a:p>
          <a:p>
            <a:pPr marL="0" indent="0">
              <a:lnSpc>
                <a:spcPct val="150000"/>
              </a:lnSpc>
              <a:buNone/>
            </a:pPr>
            <a:br>
              <a:rPr lang="da-DK" b="1" dirty="0">
                <a:solidFill>
                  <a:schemeClr val="bg1"/>
                </a:solidFill>
                <a:latin typeface="Arial Black" panose="020B0A04020102020204" pitchFamily="34" charset="0"/>
              </a:rPr>
            </a:br>
            <a:endParaRPr lang="da-DK"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147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9791700" cy="6026808"/>
          </a:xfrm>
        </p:spPr>
        <p:txBody>
          <a:bodyPr>
            <a:normAutofit/>
          </a:bodyPr>
          <a:lstStyle/>
          <a:p>
            <a:pPr algn="l">
              <a:lnSpc>
                <a:spcPct val="150000"/>
              </a:lnSpc>
            </a:pPr>
            <a:endParaRPr lang="da-DK" b="1" dirty="0">
              <a:solidFill>
                <a:srgbClr val="005440"/>
              </a:solidFill>
              <a:latin typeface="Arial Black" panose="020B0A04020102020204" pitchFamily="34" charset="0"/>
            </a:endParaRPr>
          </a:p>
          <a:p>
            <a:pPr algn="l">
              <a:lnSpc>
                <a:spcPct val="150000"/>
              </a:lnSpc>
            </a:pPr>
            <a:r>
              <a:rPr lang="da-DK" b="1" dirty="0">
                <a:solidFill>
                  <a:srgbClr val="005440"/>
                </a:solidFill>
                <a:latin typeface="Arial Black" panose="020B0A04020102020204" pitchFamily="34" charset="0"/>
              </a:rPr>
              <a:t>2. INVITATION</a:t>
            </a:r>
            <a:br>
              <a:rPr lang="da-DK" dirty="0">
                <a:solidFill>
                  <a:srgbClr val="005440"/>
                </a:solidFill>
              </a:rPr>
            </a:br>
            <a:r>
              <a:rPr lang="da-DK" sz="2000" dirty="0">
                <a:solidFill>
                  <a:srgbClr val="005440"/>
                </a:solidFill>
                <a:latin typeface="Arial Nova Cond Light" panose="020B0306020202020204" pitchFamily="34" charset="0"/>
              </a:rPr>
              <a:t>Hvad er det vigtigste budskab at formidle om Mænds Mødesteder?</a:t>
            </a:r>
          </a:p>
          <a:p>
            <a:pPr lvl="3" algn="l">
              <a:lnSpc>
                <a:spcPct val="150000"/>
              </a:lnSpc>
            </a:pPr>
            <a:endParaRPr lang="da-DK" sz="2400" dirty="0">
              <a:solidFill>
                <a:srgbClr val="005440"/>
              </a:solidFill>
              <a:latin typeface="Arial Nova Cond Light" panose="020B0604020202020204" pitchFamily="34" charset="0"/>
            </a:endParaRPr>
          </a:p>
          <a:p>
            <a:pPr lvl="3" algn="l">
              <a:lnSpc>
                <a:spcPct val="150000"/>
              </a:lnSpc>
            </a:pPr>
            <a:r>
              <a:rPr lang="da-DK" sz="2000" dirty="0">
                <a:solidFill>
                  <a:srgbClr val="005440"/>
                </a:solidFill>
                <a:latin typeface="Arial Black" panose="020B0A04020102020204" pitchFamily="34" charset="0"/>
              </a:rPr>
              <a:t>GODE RÅD</a:t>
            </a:r>
          </a:p>
          <a:p>
            <a:pPr marL="1714500" lvl="3" indent="-342900" algn="l">
              <a:lnSpc>
                <a:spcPct val="150000"/>
              </a:lnSpc>
              <a:buFont typeface="Arial" panose="020B0604020202020204" pitchFamily="34" charset="0"/>
              <a:buChar char="•"/>
            </a:pPr>
            <a:r>
              <a:rPr lang="da-DK" sz="2000" dirty="0">
                <a:solidFill>
                  <a:srgbClr val="005440"/>
                </a:solidFill>
                <a:latin typeface="Arial Nova Cond Light" panose="020B0306020202020204" pitchFamily="34" charset="0"/>
              </a:rPr>
              <a:t>Gør invitationen personlig eller målrettet</a:t>
            </a:r>
          </a:p>
          <a:p>
            <a:pPr marL="1714500" lvl="3" indent="-342900" algn="l">
              <a:lnSpc>
                <a:spcPct val="150000"/>
              </a:lnSpc>
              <a:buFont typeface="Arial" panose="020B0604020202020204" pitchFamily="34" charset="0"/>
              <a:buChar char="•"/>
            </a:pPr>
            <a:r>
              <a:rPr lang="da-DK" sz="2000" dirty="0">
                <a:solidFill>
                  <a:srgbClr val="005440"/>
                </a:solidFill>
                <a:latin typeface="Arial Nova Cond Light" panose="020B0306020202020204" pitchFamily="34" charset="0"/>
              </a:rPr>
              <a:t>Beskriv tydeligt, hvordan man kommer hen til mødestedet</a:t>
            </a:r>
          </a:p>
          <a:p>
            <a:pPr marL="1714500" lvl="3" indent="-342900" algn="l">
              <a:lnSpc>
                <a:spcPct val="150000"/>
              </a:lnSpc>
              <a:buFont typeface="Arial" panose="020B0604020202020204" pitchFamily="34" charset="0"/>
              <a:buChar char="•"/>
            </a:pPr>
            <a:r>
              <a:rPr lang="da-DK" sz="2000" dirty="0">
                <a:solidFill>
                  <a:srgbClr val="005440"/>
                </a:solidFill>
                <a:latin typeface="Arial Nova Cond Light" panose="020B0306020202020204" pitchFamily="34" charset="0"/>
              </a:rPr>
              <a:t>Fokusér på fællesskabet og gode aktiviteter</a:t>
            </a:r>
          </a:p>
          <a:p>
            <a:pPr marL="1714500" lvl="3" indent="-342900" algn="l">
              <a:lnSpc>
                <a:spcPct val="150000"/>
              </a:lnSpc>
              <a:buFont typeface="Arial" panose="020B0604020202020204" pitchFamily="34" charset="0"/>
              <a:buChar char="•"/>
            </a:pPr>
            <a:r>
              <a:rPr lang="da-DK" sz="2000" dirty="0">
                <a:solidFill>
                  <a:srgbClr val="005440"/>
                </a:solidFill>
                <a:latin typeface="Arial Nova Cond Light" panose="020B0306020202020204" pitchFamily="34" charset="0"/>
              </a:rPr>
              <a:t>Følg op på invitationen – vær opsøgende</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4" name="Grafik 13" descr="Forelæser med massiv udfyldning">
            <a:extLst>
              <a:ext uri="{FF2B5EF4-FFF2-40B4-BE49-F238E27FC236}">
                <a16:creationId xmlns:a16="http://schemas.microsoft.com/office/drawing/2014/main" id="{F534F30D-5E94-4614-A3D8-B9E12E488E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33529" y="2047986"/>
            <a:ext cx="2859965" cy="2869320"/>
          </a:xfrm>
          <a:prstGeom prst="rect">
            <a:avLst/>
          </a:prstGeom>
        </p:spPr>
      </p:pic>
      <p:pic>
        <p:nvPicPr>
          <p:cNvPr id="16" name="Billede 15">
            <a:extLst>
              <a:ext uri="{FF2B5EF4-FFF2-40B4-BE49-F238E27FC236}">
                <a16:creationId xmlns:a16="http://schemas.microsoft.com/office/drawing/2014/main" id="{76A5D93A-530B-4ABE-9270-FA7641B8F9E2}"/>
              </a:ext>
            </a:extLst>
          </p:cNvPr>
          <p:cNvPicPr>
            <a:picLocks noChangeAspect="1"/>
          </p:cNvPicPr>
          <p:nvPr/>
        </p:nvPicPr>
        <p:blipFill rotWithShape="1">
          <a:blip r:embed="rId5">
            <a:biLevel thresh="25000"/>
            <a:extLst>
              <a:ext uri="{28A0092B-C50C-407E-A947-70E740481C1C}">
                <a14:useLocalDpi xmlns:a14="http://schemas.microsoft.com/office/drawing/2010/main" val="0"/>
              </a:ext>
            </a:extLst>
          </a:blip>
          <a:srcRect b="30585"/>
          <a:stretch/>
        </p:blipFill>
        <p:spPr>
          <a:xfrm>
            <a:off x="9542180" y="3264486"/>
            <a:ext cx="842661" cy="722858"/>
          </a:xfrm>
          <a:prstGeom prst="rect">
            <a:avLst/>
          </a:prstGeom>
        </p:spPr>
      </p:pic>
    </p:spTree>
    <p:extLst>
      <p:ext uri="{BB962C8B-B14F-4D97-AF65-F5344CB8AC3E}">
        <p14:creationId xmlns:p14="http://schemas.microsoft.com/office/powerpoint/2010/main" val="39271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6" name="Diagram 5">
            <a:extLst>
              <a:ext uri="{FF2B5EF4-FFF2-40B4-BE49-F238E27FC236}">
                <a16:creationId xmlns:a16="http://schemas.microsoft.com/office/drawing/2014/main" id="{44B6BEBD-EFC6-49ED-AB57-4D5E31ADA86F}"/>
              </a:ext>
            </a:extLst>
          </p:cNvPr>
          <p:cNvGraphicFramePr>
            <a:graphicFrameLocks/>
          </p:cNvGraphicFramePr>
          <p:nvPr>
            <p:extLst>
              <p:ext uri="{D42A27DB-BD31-4B8C-83A1-F6EECF244321}">
                <p14:modId xmlns:p14="http://schemas.microsoft.com/office/powerpoint/2010/main" val="1578356499"/>
              </p:ext>
            </p:extLst>
          </p:nvPr>
        </p:nvGraphicFramePr>
        <p:xfrm>
          <a:off x="413905" y="2129742"/>
          <a:ext cx="11218652" cy="4074024"/>
        </p:xfrm>
        <a:graphic>
          <a:graphicData uri="http://schemas.openxmlformats.org/drawingml/2006/chart">
            <c:chart xmlns:c="http://schemas.openxmlformats.org/drawingml/2006/chart" xmlns:r="http://schemas.openxmlformats.org/officeDocument/2006/relationships" r:id="rId3"/>
          </a:graphicData>
        </a:graphic>
      </p:graphicFrame>
      <p:sp>
        <p:nvSpPr>
          <p:cNvPr id="11" name="Undertitel 2">
            <a:extLst>
              <a:ext uri="{FF2B5EF4-FFF2-40B4-BE49-F238E27FC236}">
                <a16:creationId xmlns:a16="http://schemas.microsoft.com/office/drawing/2014/main" id="{CF083856-5A2F-4583-B732-942E30BA347C}"/>
              </a:ext>
            </a:extLst>
          </p:cNvPr>
          <p:cNvSpPr>
            <a:spLocks noGrp="1"/>
          </p:cNvSpPr>
          <p:nvPr>
            <p:ph type="subTitle" idx="1"/>
          </p:nvPr>
        </p:nvSpPr>
        <p:spPr>
          <a:xfrm>
            <a:off x="638288" y="312080"/>
            <a:ext cx="10708391" cy="6026808"/>
          </a:xfrm>
        </p:spPr>
        <p:txBody>
          <a:bodyPr>
            <a:normAutofit/>
          </a:bodyPr>
          <a:lstStyle/>
          <a:p>
            <a:pPr algn="r">
              <a:lnSpc>
                <a:spcPct val="150000"/>
              </a:lnSpc>
            </a:pPr>
            <a:br>
              <a:rPr lang="da-DK" sz="1800" b="1" dirty="0">
                <a:solidFill>
                  <a:srgbClr val="005440"/>
                </a:solidFill>
                <a:latin typeface="Arial Black" panose="020B0A04020102020204" pitchFamily="34" charset="0"/>
              </a:rPr>
            </a:br>
            <a:r>
              <a:rPr lang="da-DK" sz="1800" b="1" dirty="0">
                <a:solidFill>
                  <a:srgbClr val="005440"/>
                </a:solidFill>
                <a:latin typeface="Arial Black" panose="020B0A04020102020204" pitchFamily="34" charset="0"/>
              </a:rPr>
              <a:t>HVORFOR BLEV DU EN DEL AF MÆNDS MØDESTEDER?</a:t>
            </a:r>
            <a:r>
              <a:rPr lang="da-DK" sz="1800" dirty="0">
                <a:latin typeface="Arial Nova Cond Light" panose="020B0306020202020204" pitchFamily="34" charset="0"/>
              </a:rPr>
              <a:t> </a:t>
            </a:r>
          </a:p>
        </p:txBody>
      </p:sp>
    </p:spTree>
    <p:extLst>
      <p:ext uri="{BB962C8B-B14F-4D97-AF65-F5344CB8AC3E}">
        <p14:creationId xmlns:p14="http://schemas.microsoft.com/office/powerpoint/2010/main" val="27423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750"/>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1119187" y="1379590"/>
            <a:ext cx="9953625" cy="6026808"/>
          </a:xfrm>
          <a:noFill/>
        </p:spPr>
        <p:txBody>
          <a:bodyPr>
            <a:normAutofit/>
          </a:bodyPr>
          <a:lstStyle/>
          <a:p>
            <a:pPr algn="l">
              <a:lnSpc>
                <a:spcPct val="150000"/>
              </a:lnSpc>
            </a:pPr>
            <a:r>
              <a:rPr lang="da-DK" sz="2800" b="1" dirty="0">
                <a:solidFill>
                  <a:schemeClr val="bg1"/>
                </a:solidFill>
                <a:latin typeface="Arial Black" panose="020B0A04020102020204" pitchFamily="34" charset="0"/>
              </a:rPr>
              <a:t>SPØRGSMÅL</a:t>
            </a:r>
          </a:p>
          <a:p>
            <a:pPr algn="r">
              <a:lnSpc>
                <a:spcPct val="150000"/>
              </a:lnSpc>
            </a:pPr>
            <a:endParaRPr lang="da-DK" dirty="0">
              <a:solidFill>
                <a:srgbClr val="005440"/>
              </a:solidFill>
              <a:latin typeface="Arial Nova Cond Light" panose="020B0604020202020204" pitchFamily="34" charset="0"/>
            </a:endParaRP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Hvad gør I for at tiltrække nye medlemmer?</a:t>
            </a: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Hvilke udfordringer har i mødt ift. rekruttering?</a:t>
            </a: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Hvad er jeres bedste råd til andre?</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uppe 1">
            <a:extLst>
              <a:ext uri="{FF2B5EF4-FFF2-40B4-BE49-F238E27FC236}">
                <a16:creationId xmlns:a16="http://schemas.microsoft.com/office/drawing/2014/main" id="{232C6B2B-4936-4B6C-BBF7-82A111282EC6}"/>
              </a:ext>
            </a:extLst>
          </p:cNvPr>
          <p:cNvGrpSpPr/>
          <p:nvPr/>
        </p:nvGrpSpPr>
        <p:grpSpPr>
          <a:xfrm>
            <a:off x="9355078" y="4138575"/>
            <a:ext cx="2357475" cy="2357475"/>
            <a:chOff x="9073724" y="3914775"/>
            <a:chExt cx="2357475" cy="2357475"/>
          </a:xfrm>
          <a:solidFill>
            <a:schemeClr val="accent2"/>
          </a:solidFill>
        </p:grpSpPr>
        <p:pic>
          <p:nvPicPr>
            <p:cNvPr id="12" name="Grafik 11" descr="Tanke med massiv udfyldning">
              <a:extLst>
                <a:ext uri="{FF2B5EF4-FFF2-40B4-BE49-F238E27FC236}">
                  <a16:creationId xmlns:a16="http://schemas.microsoft.com/office/drawing/2014/main" id="{0D1A665C-5973-49C3-A6BB-AD20711AFE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73724" y="3914775"/>
              <a:ext cx="2357475" cy="2357475"/>
            </a:xfrm>
            <a:prstGeom prst="rect">
              <a:avLst/>
            </a:prstGeom>
          </p:spPr>
        </p:pic>
        <p:pic>
          <p:nvPicPr>
            <p:cNvPr id="4" name="Grafik 3" descr="Spørgsmålstegn med massiv udfyldning">
              <a:extLst>
                <a:ext uri="{FF2B5EF4-FFF2-40B4-BE49-F238E27FC236}">
                  <a16:creationId xmlns:a16="http://schemas.microsoft.com/office/drawing/2014/main" id="{1A5B01E2-6DEF-4FB9-A1E9-E9EB7982E6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86925" y="4224373"/>
              <a:ext cx="802463" cy="802463"/>
            </a:xfrm>
            <a:prstGeom prst="rect">
              <a:avLst/>
            </a:prstGeom>
            <a:effectLst>
              <a:outerShdw blurRad="50800" dist="38100" dir="2700000" algn="tl" rotWithShape="0">
                <a:prstClr val="black">
                  <a:alpha val="40000"/>
                </a:prstClr>
              </a:outerShdw>
            </a:effectLst>
          </p:spPr>
        </p:pic>
      </p:grpSp>
      <p:pic>
        <p:nvPicPr>
          <p:cNvPr id="10" name="Grafik 9" descr="Markedsføring med massiv udfyldning">
            <a:extLst>
              <a:ext uri="{FF2B5EF4-FFF2-40B4-BE49-F238E27FC236}">
                <a16:creationId xmlns:a16="http://schemas.microsoft.com/office/drawing/2014/main" id="{6318D0CC-1F53-4ACF-9DD8-9439C2634D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717864">
            <a:off x="7809873" y="2044283"/>
            <a:ext cx="914400" cy="914400"/>
          </a:xfrm>
          <a:prstGeom prst="rect">
            <a:avLst/>
          </a:prstGeom>
        </p:spPr>
      </p:pic>
      <p:pic>
        <p:nvPicPr>
          <p:cNvPr id="6" name="Billede 5">
            <a:extLst>
              <a:ext uri="{FF2B5EF4-FFF2-40B4-BE49-F238E27FC236}">
                <a16:creationId xmlns:a16="http://schemas.microsoft.com/office/drawing/2014/main" id="{AC38AADA-727E-4239-A3CA-2DF2350ED13C}"/>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025987">
            <a:off x="8702950" y="1986091"/>
            <a:ext cx="260419" cy="223394"/>
          </a:xfrm>
          <a:prstGeom prst="rect">
            <a:avLst/>
          </a:prstGeom>
        </p:spPr>
      </p:pic>
      <p:pic>
        <p:nvPicPr>
          <p:cNvPr id="14" name="Billede 13">
            <a:extLst>
              <a:ext uri="{FF2B5EF4-FFF2-40B4-BE49-F238E27FC236}">
                <a16:creationId xmlns:a16="http://schemas.microsoft.com/office/drawing/2014/main" id="{DFED49BC-5CB4-451B-B6D0-8968C33D6FB1}"/>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8881082">
            <a:off x="8548673" y="2110346"/>
            <a:ext cx="220682" cy="189307"/>
          </a:xfrm>
          <a:prstGeom prst="rect">
            <a:avLst/>
          </a:prstGeom>
        </p:spPr>
      </p:pic>
      <p:pic>
        <p:nvPicPr>
          <p:cNvPr id="15" name="Billede 14">
            <a:extLst>
              <a:ext uri="{FF2B5EF4-FFF2-40B4-BE49-F238E27FC236}">
                <a16:creationId xmlns:a16="http://schemas.microsoft.com/office/drawing/2014/main" id="{E927A108-19E4-4313-BA52-E81795C9F21C}"/>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871366">
            <a:off x="8897334" y="2084691"/>
            <a:ext cx="165872" cy="142289"/>
          </a:xfrm>
          <a:prstGeom prst="rect">
            <a:avLst/>
          </a:prstGeom>
        </p:spPr>
      </p:pic>
      <p:pic>
        <p:nvPicPr>
          <p:cNvPr id="16" name="Billede 15">
            <a:extLst>
              <a:ext uri="{FF2B5EF4-FFF2-40B4-BE49-F238E27FC236}">
                <a16:creationId xmlns:a16="http://schemas.microsoft.com/office/drawing/2014/main" id="{48D7982F-72DD-4483-98E5-4B31A06F7206}"/>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871366">
            <a:off x="8921541" y="1910689"/>
            <a:ext cx="165872" cy="142289"/>
          </a:xfrm>
          <a:prstGeom prst="rect">
            <a:avLst/>
          </a:prstGeom>
        </p:spPr>
      </p:pic>
      <p:pic>
        <p:nvPicPr>
          <p:cNvPr id="17" name="Billede 16">
            <a:extLst>
              <a:ext uri="{FF2B5EF4-FFF2-40B4-BE49-F238E27FC236}">
                <a16:creationId xmlns:a16="http://schemas.microsoft.com/office/drawing/2014/main" id="{3348B33B-2777-4056-9398-41E63F4F3BC9}"/>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833600">
            <a:off x="9022881" y="1945105"/>
            <a:ext cx="355975" cy="305365"/>
          </a:xfrm>
          <a:prstGeom prst="rect">
            <a:avLst/>
          </a:prstGeom>
        </p:spPr>
      </p:pic>
      <p:pic>
        <p:nvPicPr>
          <p:cNvPr id="18" name="Billede 17">
            <a:extLst>
              <a:ext uri="{FF2B5EF4-FFF2-40B4-BE49-F238E27FC236}">
                <a16:creationId xmlns:a16="http://schemas.microsoft.com/office/drawing/2014/main" id="{D8E883ED-CDEF-4333-9357-9E9211BB2568}"/>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871366">
            <a:off x="9070285" y="1744301"/>
            <a:ext cx="231331" cy="198442"/>
          </a:xfrm>
          <a:prstGeom prst="rect">
            <a:avLst/>
          </a:prstGeom>
        </p:spPr>
      </p:pic>
      <p:pic>
        <p:nvPicPr>
          <p:cNvPr id="19" name="Billede 18">
            <a:extLst>
              <a:ext uri="{FF2B5EF4-FFF2-40B4-BE49-F238E27FC236}">
                <a16:creationId xmlns:a16="http://schemas.microsoft.com/office/drawing/2014/main" id="{8A253AB7-C890-47ED-92E0-E9498974CE35}"/>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8607949">
            <a:off x="9157940" y="1439284"/>
            <a:ext cx="544135" cy="466774"/>
          </a:xfrm>
          <a:prstGeom prst="rect">
            <a:avLst/>
          </a:prstGeom>
        </p:spPr>
      </p:pic>
      <p:pic>
        <p:nvPicPr>
          <p:cNvPr id="20" name="Billede 19">
            <a:extLst>
              <a:ext uri="{FF2B5EF4-FFF2-40B4-BE49-F238E27FC236}">
                <a16:creationId xmlns:a16="http://schemas.microsoft.com/office/drawing/2014/main" id="{F5F6D155-95DA-4154-B6EB-42EE24D0BCEE}"/>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7274140">
            <a:off x="9346683" y="1935693"/>
            <a:ext cx="212522" cy="182307"/>
          </a:xfrm>
          <a:prstGeom prst="rect">
            <a:avLst/>
          </a:prstGeom>
        </p:spPr>
      </p:pic>
      <p:pic>
        <p:nvPicPr>
          <p:cNvPr id="21" name="Billede 20">
            <a:extLst>
              <a:ext uri="{FF2B5EF4-FFF2-40B4-BE49-F238E27FC236}">
                <a16:creationId xmlns:a16="http://schemas.microsoft.com/office/drawing/2014/main" id="{D50D7388-228A-4846-B804-D567A767FB73}"/>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744913">
            <a:off x="9560777" y="1064702"/>
            <a:ext cx="355975" cy="305365"/>
          </a:xfrm>
          <a:prstGeom prst="rect">
            <a:avLst/>
          </a:prstGeom>
        </p:spPr>
      </p:pic>
      <p:pic>
        <p:nvPicPr>
          <p:cNvPr id="22" name="Billede 21">
            <a:extLst>
              <a:ext uri="{FF2B5EF4-FFF2-40B4-BE49-F238E27FC236}">
                <a16:creationId xmlns:a16="http://schemas.microsoft.com/office/drawing/2014/main" id="{56C70B75-9A18-497A-9195-9AC854CFCAE7}"/>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213372">
            <a:off x="9619803" y="963600"/>
            <a:ext cx="1030542" cy="884027"/>
          </a:xfrm>
          <a:prstGeom prst="rect">
            <a:avLst/>
          </a:prstGeom>
        </p:spPr>
      </p:pic>
      <p:pic>
        <p:nvPicPr>
          <p:cNvPr id="23" name="Billede 22">
            <a:extLst>
              <a:ext uri="{FF2B5EF4-FFF2-40B4-BE49-F238E27FC236}">
                <a16:creationId xmlns:a16="http://schemas.microsoft.com/office/drawing/2014/main" id="{561216D6-903D-426F-9BA3-E102117E2B7B}"/>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871366">
            <a:off x="9572928" y="1421470"/>
            <a:ext cx="165872" cy="142289"/>
          </a:xfrm>
          <a:prstGeom prst="rect">
            <a:avLst/>
          </a:prstGeom>
        </p:spPr>
      </p:pic>
      <p:pic>
        <p:nvPicPr>
          <p:cNvPr id="24" name="Billede 23">
            <a:extLst>
              <a:ext uri="{FF2B5EF4-FFF2-40B4-BE49-F238E27FC236}">
                <a16:creationId xmlns:a16="http://schemas.microsoft.com/office/drawing/2014/main" id="{0CF2BCED-0777-4DE3-A771-58103C57877A}"/>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20871366">
            <a:off x="9850166" y="1901179"/>
            <a:ext cx="165872" cy="142289"/>
          </a:xfrm>
          <a:prstGeom prst="rect">
            <a:avLst/>
          </a:prstGeom>
        </p:spPr>
      </p:pic>
      <p:pic>
        <p:nvPicPr>
          <p:cNvPr id="25" name="Billede 24">
            <a:extLst>
              <a:ext uri="{FF2B5EF4-FFF2-40B4-BE49-F238E27FC236}">
                <a16:creationId xmlns:a16="http://schemas.microsoft.com/office/drawing/2014/main" id="{0108D68B-96BE-4312-B8E7-D66ECF301381}"/>
              </a:ext>
            </a:extLst>
          </p:cNvPr>
          <p:cNvPicPr>
            <a:picLocks noChangeAspect="1"/>
          </p:cNvPicPr>
          <p:nvPr/>
        </p:nvPicPr>
        <p:blipFill rotWithShape="1">
          <a:blip r:embed="rId9">
            <a:extLst>
              <a:ext uri="{28A0092B-C50C-407E-A947-70E740481C1C}">
                <a14:useLocalDpi xmlns:a14="http://schemas.microsoft.com/office/drawing/2010/main" val="0"/>
              </a:ext>
            </a:extLst>
          </a:blip>
          <a:srcRect b="30585"/>
          <a:stretch/>
        </p:blipFill>
        <p:spPr>
          <a:xfrm rot="18881082">
            <a:off x="10426281" y="1603857"/>
            <a:ext cx="220682" cy="189307"/>
          </a:xfrm>
          <a:prstGeom prst="rect">
            <a:avLst/>
          </a:prstGeom>
        </p:spPr>
      </p:pic>
    </p:spTree>
    <p:extLst>
      <p:ext uri="{BB962C8B-B14F-4D97-AF65-F5344CB8AC3E}">
        <p14:creationId xmlns:p14="http://schemas.microsoft.com/office/powerpoint/2010/main" val="370418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409073" y="324557"/>
            <a:ext cx="6015789" cy="5899780"/>
          </a:xfrm>
        </p:spPr>
        <p:txBody>
          <a:bodyPr>
            <a:normAutofit/>
          </a:bodyPr>
          <a:lstStyle/>
          <a:p>
            <a:pPr algn="l">
              <a:lnSpc>
                <a:spcPct val="150000"/>
              </a:lnSpc>
            </a:pPr>
            <a:endParaRPr lang="da-DK" b="1" dirty="0">
              <a:solidFill>
                <a:srgbClr val="005440"/>
              </a:solidFill>
              <a:latin typeface="Arial Black" panose="020B0A04020102020204" pitchFamily="34" charset="0"/>
            </a:endParaRPr>
          </a:p>
          <a:p>
            <a:pPr algn="l">
              <a:lnSpc>
                <a:spcPct val="150000"/>
              </a:lnSpc>
            </a:pPr>
            <a:r>
              <a:rPr lang="da-DK" sz="2000" dirty="0">
                <a:solidFill>
                  <a:srgbClr val="005440"/>
                </a:solidFill>
                <a:latin typeface="Arial Black" panose="020B0A04020102020204" pitchFamily="34" charset="0"/>
              </a:rPr>
              <a:t>3. TILGÆNGELIGHED</a:t>
            </a:r>
            <a:br>
              <a:rPr lang="da-DK" dirty="0">
                <a:solidFill>
                  <a:srgbClr val="005440"/>
                </a:solidFill>
              </a:rPr>
            </a:br>
            <a:r>
              <a:rPr lang="da-DK" sz="1900" dirty="0">
                <a:solidFill>
                  <a:srgbClr val="005440"/>
                </a:solidFill>
                <a:latin typeface="Arial Nova Cond Light" panose="020B0604020202020204" pitchFamily="34" charset="0"/>
              </a:rPr>
              <a:t>Hvordan er vores mødested/fællesskab tilgængeligt og for hvem? (åbningstider etc.)</a:t>
            </a:r>
            <a:br>
              <a:rPr lang="da-DK" sz="1900" dirty="0">
                <a:solidFill>
                  <a:srgbClr val="005440"/>
                </a:solidFill>
                <a:latin typeface="Arial Nova Cond Light" panose="020B0604020202020204" pitchFamily="34" charset="0"/>
              </a:rPr>
            </a:br>
            <a:endParaRPr lang="da-DK" sz="1900" dirty="0">
              <a:solidFill>
                <a:srgbClr val="005440"/>
              </a:solidFill>
              <a:latin typeface="Arial Nova Cond Light" panose="020B0604020202020204" pitchFamily="34" charset="0"/>
            </a:endParaRPr>
          </a:p>
          <a:p>
            <a:pPr algn="l">
              <a:lnSpc>
                <a:spcPct val="150000"/>
              </a:lnSpc>
            </a:pPr>
            <a:r>
              <a:rPr lang="da-DK" sz="2000" b="1" dirty="0">
                <a:solidFill>
                  <a:srgbClr val="005440"/>
                </a:solidFill>
                <a:latin typeface="Arial Black" panose="020B0A04020102020204" pitchFamily="34" charset="0"/>
              </a:rPr>
              <a:t>GODE RÅD</a:t>
            </a:r>
          </a:p>
          <a:p>
            <a:pPr marL="342900"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ea typeface="Calibri" panose="020F0502020204030204" pitchFamily="34" charset="0"/>
                <a:cs typeface="Times New Roman" panose="02020603050405020304" pitchFamily="18" charset="0"/>
              </a:rPr>
              <a:t>Skab synlighed om, hvor I hører til med skilte eller bannere</a:t>
            </a:r>
            <a:endParaRPr lang="da-DK" sz="1900" dirty="0">
              <a:solidFill>
                <a:srgbClr val="005440"/>
              </a:solidFill>
              <a:latin typeface="Arial Nova Cond Light" panose="020B0306020202020204" pitchFamily="34" charset="0"/>
            </a:endParaRPr>
          </a:p>
          <a:p>
            <a:pPr marL="342900"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rPr>
              <a:t>Sørg for at der altid er én ekstra, tom stol til nye (signal)</a:t>
            </a:r>
          </a:p>
          <a:p>
            <a:pPr marL="342900" indent="-342900" algn="l">
              <a:lnSpc>
                <a:spcPct val="150000"/>
              </a:lnSpc>
              <a:buFont typeface="Arial" panose="020B0604020202020204" pitchFamily="34" charset="0"/>
              <a:buChar char="•"/>
            </a:pPr>
            <a:r>
              <a:rPr lang="da-DK" sz="1900" dirty="0">
                <a:solidFill>
                  <a:srgbClr val="005440"/>
                </a:solidFill>
                <a:latin typeface="Arial Nova Cond Light" panose="020B0306020202020204" pitchFamily="34" charset="0"/>
              </a:rPr>
              <a:t>Hold åbent i forskellige tidsrum</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a:extLst>
              <a:ext uri="{FF2B5EF4-FFF2-40B4-BE49-F238E27FC236}">
                <a16:creationId xmlns:a16="http://schemas.microsoft.com/office/drawing/2014/main" id="{94FBFE24-6E71-4AE2-8C79-33D35EBE7B94}"/>
              </a:ext>
            </a:extLst>
          </p:cNvPr>
          <p:cNvPicPr>
            <a:picLocks noChangeAspect="1"/>
          </p:cNvPicPr>
          <p:nvPr/>
        </p:nvPicPr>
        <p:blipFill>
          <a:blip r:embed="rId3"/>
          <a:stretch>
            <a:fillRect/>
          </a:stretch>
        </p:blipFill>
        <p:spPr>
          <a:xfrm>
            <a:off x="6732613" y="-34724"/>
            <a:ext cx="5252353" cy="6694295"/>
          </a:xfrm>
          <a:prstGeom prst="rect">
            <a:avLst/>
          </a:prstGeom>
        </p:spPr>
      </p:pic>
      <p:pic>
        <p:nvPicPr>
          <p:cNvPr id="5" name="Grafik 4" descr="Instruktørstol med massiv udfyldning">
            <a:extLst>
              <a:ext uri="{FF2B5EF4-FFF2-40B4-BE49-F238E27FC236}">
                <a16:creationId xmlns:a16="http://schemas.microsoft.com/office/drawing/2014/main" id="{D65B87DA-ED5C-419B-A0E3-DE9907FABC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7080" y="4827910"/>
            <a:ext cx="1705533" cy="1705533"/>
          </a:xfrm>
          <a:prstGeom prst="rect">
            <a:avLst/>
          </a:prstGeom>
        </p:spPr>
      </p:pic>
      <p:sp>
        <p:nvSpPr>
          <p:cNvPr id="6" name="Tekstfelt 5">
            <a:extLst>
              <a:ext uri="{FF2B5EF4-FFF2-40B4-BE49-F238E27FC236}">
                <a16:creationId xmlns:a16="http://schemas.microsoft.com/office/drawing/2014/main" id="{5E812668-E4CB-4B05-9C47-83C7C4CBD5B2}"/>
              </a:ext>
            </a:extLst>
          </p:cNvPr>
          <p:cNvSpPr txBox="1"/>
          <p:nvPr/>
        </p:nvSpPr>
        <p:spPr>
          <a:xfrm>
            <a:off x="5438776" y="5029200"/>
            <a:ext cx="876300" cy="307777"/>
          </a:xfrm>
          <a:prstGeom prst="rect">
            <a:avLst/>
          </a:prstGeom>
          <a:noFill/>
        </p:spPr>
        <p:txBody>
          <a:bodyPr wrap="square" rtlCol="0">
            <a:spAutoFit/>
          </a:bodyPr>
          <a:lstStyle/>
          <a:p>
            <a:pPr algn="ctr"/>
            <a:r>
              <a:rPr lang="da-DK" sz="1400" dirty="0">
                <a:solidFill>
                  <a:schemeClr val="bg1"/>
                </a:solidFill>
                <a:latin typeface="Arial Black" panose="020B0A04020102020204" pitchFamily="34" charset="0"/>
              </a:rPr>
              <a:t>LEDIG</a:t>
            </a:r>
          </a:p>
        </p:txBody>
      </p:sp>
    </p:spTree>
    <p:extLst>
      <p:ext uri="{BB962C8B-B14F-4D97-AF65-F5344CB8AC3E}">
        <p14:creationId xmlns:p14="http://schemas.microsoft.com/office/powerpoint/2010/main" val="153378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0C6F03FF-85BA-4614-B592-978761D382A7}"/>
              </a:ext>
            </a:extLst>
          </p:cNvPr>
          <p:cNvPicPr>
            <a:picLocks noChangeAspect="1"/>
          </p:cNvPicPr>
          <p:nvPr/>
        </p:nvPicPr>
        <p:blipFill>
          <a:blip r:embed="rId3"/>
          <a:stretch>
            <a:fillRect/>
          </a:stretch>
        </p:blipFill>
        <p:spPr>
          <a:xfrm>
            <a:off x="3090923" y="76558"/>
            <a:ext cx="8001000" cy="6574407"/>
          </a:xfrm>
          <a:prstGeom prst="rect">
            <a:avLst/>
          </a:prstGeom>
        </p:spPr>
      </p:pic>
      <p:sp>
        <p:nvSpPr>
          <p:cNvPr id="9" name="Undertitel 2">
            <a:extLst>
              <a:ext uri="{FF2B5EF4-FFF2-40B4-BE49-F238E27FC236}">
                <a16:creationId xmlns:a16="http://schemas.microsoft.com/office/drawing/2014/main" id="{0E3AC2A6-9E0F-4131-8ED1-CE9C9C1DA8E9}"/>
              </a:ext>
            </a:extLst>
          </p:cNvPr>
          <p:cNvSpPr>
            <a:spLocks noGrp="1"/>
          </p:cNvSpPr>
          <p:nvPr>
            <p:ph type="subTitle" idx="1"/>
          </p:nvPr>
        </p:nvSpPr>
        <p:spPr>
          <a:xfrm rot="16200000">
            <a:off x="-71128" y="2602299"/>
            <a:ext cx="2838692" cy="1446370"/>
          </a:xfrm>
        </p:spPr>
        <p:txBody>
          <a:bodyPr>
            <a:normAutofit fontScale="92500" lnSpcReduction="20000"/>
          </a:bodyPr>
          <a:lstStyle/>
          <a:p>
            <a:pPr algn="l">
              <a:lnSpc>
                <a:spcPct val="150000"/>
              </a:lnSpc>
            </a:pPr>
            <a:endParaRPr lang="da-DK" b="1" dirty="0">
              <a:solidFill>
                <a:schemeClr val="bg1"/>
              </a:solidFill>
              <a:latin typeface="Arial Nova Cond Light" panose="020B0306020202020204" pitchFamily="34" charset="0"/>
            </a:endParaRPr>
          </a:p>
          <a:p>
            <a:pPr algn="l">
              <a:lnSpc>
                <a:spcPct val="150000"/>
              </a:lnSpc>
            </a:pPr>
            <a:r>
              <a:rPr lang="da-DK" b="1" dirty="0">
                <a:solidFill>
                  <a:srgbClr val="005440"/>
                </a:solidFill>
                <a:latin typeface="Arial Nova Cond Light" panose="020B0306020202020204" pitchFamily="34" charset="0"/>
              </a:rPr>
              <a:t>Det </a:t>
            </a:r>
            <a:r>
              <a:rPr lang="da-DK" b="1" i="1" dirty="0">
                <a:solidFill>
                  <a:srgbClr val="005440"/>
                </a:solidFill>
                <a:latin typeface="Arial Nova Cond Light" panose="020B0306020202020204" pitchFamily="34" charset="0"/>
              </a:rPr>
              <a:t>gode</a:t>
            </a:r>
            <a:r>
              <a:rPr lang="da-DK" b="1" dirty="0">
                <a:solidFill>
                  <a:srgbClr val="005440"/>
                </a:solidFill>
                <a:latin typeface="Arial Nova Cond Light" panose="020B0306020202020204" pitchFamily="34" charset="0"/>
              </a:rPr>
              <a:t> eksempel</a:t>
            </a:r>
            <a:br>
              <a:rPr lang="da-DK" dirty="0">
                <a:solidFill>
                  <a:srgbClr val="005440"/>
                </a:solidFill>
                <a:latin typeface="Arial Nova Cond Light" panose="020B0306020202020204" pitchFamily="34" charset="0"/>
              </a:rPr>
            </a:br>
            <a:endParaRPr lang="da-DK" sz="1900" dirty="0">
              <a:solidFill>
                <a:srgbClr val="005440"/>
              </a:solidFill>
              <a:latin typeface="Arial Nova Cond Light" panose="020B0306020202020204" pitchFamily="34" charset="0"/>
            </a:endParaRPr>
          </a:p>
        </p:txBody>
      </p:sp>
    </p:spTree>
    <p:extLst>
      <p:ext uri="{BB962C8B-B14F-4D97-AF65-F5344CB8AC3E}">
        <p14:creationId xmlns:p14="http://schemas.microsoft.com/office/powerpoint/2010/main" val="1329599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Kan være et billede af udendørs og mur">
            <a:extLst>
              <a:ext uri="{FF2B5EF4-FFF2-40B4-BE49-F238E27FC236}">
                <a16:creationId xmlns:a16="http://schemas.microsoft.com/office/drawing/2014/main" id="{B3B6E080-D71A-4F7A-B9A6-08BB060E7D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744" r="-3" b="36385"/>
          <a:stretch/>
        </p:blipFill>
        <p:spPr bwMode="auto">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AC786B20-701B-44B1-9DCA-EFD2DC1D3C1F}"/>
              </a:ext>
            </a:extLst>
          </p:cNvPr>
          <p:cNvPicPr>
            <a:picLocks noChangeAspect="1"/>
          </p:cNvPicPr>
          <p:nvPr/>
        </p:nvPicPr>
        <p:blipFill rotWithShape="1">
          <a:blip r:embed="rId4"/>
          <a:srcRect l="-3" b="23877"/>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12" name="Billede 11">
            <a:extLst>
              <a:ext uri="{FF2B5EF4-FFF2-40B4-BE49-F238E27FC236}">
                <a16:creationId xmlns:a16="http://schemas.microsoft.com/office/drawing/2014/main" id="{2971C86C-BEBE-43D8-B64E-7191EAF27E93}"/>
              </a:ext>
            </a:extLst>
          </p:cNvPr>
          <p:cNvPicPr>
            <a:picLocks noChangeAspect="1"/>
          </p:cNvPicPr>
          <p:nvPr/>
        </p:nvPicPr>
        <p:blipFill rotWithShape="1">
          <a:blip r:embed="rId5"/>
          <a:srcRect t="15623" b="16959"/>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5" name="Billede 4">
            <a:extLst>
              <a:ext uri="{FF2B5EF4-FFF2-40B4-BE49-F238E27FC236}">
                <a16:creationId xmlns:a16="http://schemas.microsoft.com/office/drawing/2014/main" id="{201B218C-639C-498C-B4B9-B42CB438373A}"/>
              </a:ext>
            </a:extLst>
          </p:cNvPr>
          <p:cNvPicPr>
            <a:picLocks noChangeAspect="1"/>
          </p:cNvPicPr>
          <p:nvPr/>
        </p:nvPicPr>
        <p:blipFill rotWithShape="1">
          <a:blip r:embed="rId6"/>
          <a:srcRect r="1" b="19447"/>
          <a:stretch/>
        </p:blipFill>
        <p:spPr>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
        <p:nvSpPr>
          <p:cNvPr id="19" name="Rektangel 18">
            <a:extLst>
              <a:ext uri="{FF2B5EF4-FFF2-40B4-BE49-F238E27FC236}">
                <a16:creationId xmlns:a16="http://schemas.microsoft.com/office/drawing/2014/main" id="{C5E21ABC-C7BC-4842-9A4E-E707D4460398}"/>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el 19">
            <a:extLst>
              <a:ext uri="{FF2B5EF4-FFF2-40B4-BE49-F238E27FC236}">
                <a16:creationId xmlns:a16="http://schemas.microsoft.com/office/drawing/2014/main" id="{1D27B7C8-70D0-406E-95D8-8D2CF5FD68EE}"/>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675383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5871977" cy="5648325"/>
          </a:xfrm>
        </p:spPr>
        <p:txBody>
          <a:bodyPr>
            <a:normAutofit fontScale="92500"/>
          </a:bodyPr>
          <a:lstStyle/>
          <a:p>
            <a:pPr algn="l">
              <a:lnSpc>
                <a:spcPct val="150000"/>
              </a:lnSpc>
            </a:pPr>
            <a:endParaRPr lang="da-DK" b="1" dirty="0">
              <a:solidFill>
                <a:srgbClr val="005440"/>
              </a:solidFill>
              <a:latin typeface="Arial Black" panose="020B0A04020102020204" pitchFamily="34" charset="0"/>
            </a:endParaRPr>
          </a:p>
          <a:p>
            <a:pPr algn="l">
              <a:lnSpc>
                <a:spcPct val="150000"/>
              </a:lnSpc>
            </a:pPr>
            <a:r>
              <a:rPr lang="da-DK" sz="2600" dirty="0">
                <a:solidFill>
                  <a:srgbClr val="005440"/>
                </a:solidFill>
                <a:latin typeface="Arial Black" panose="020B0A04020102020204" pitchFamily="34" charset="0"/>
              </a:rPr>
              <a:t>4. VELKOMST</a:t>
            </a:r>
            <a:br>
              <a:rPr lang="da-DK" dirty="0">
                <a:solidFill>
                  <a:srgbClr val="005440"/>
                </a:solidFill>
                <a:latin typeface="Arial Black" panose="020B0A04020102020204" pitchFamily="34" charset="0"/>
              </a:rPr>
            </a:br>
            <a:r>
              <a:rPr lang="da-DK" sz="2100" dirty="0">
                <a:solidFill>
                  <a:srgbClr val="005440"/>
                </a:solidFill>
                <a:latin typeface="Arial Nova Cond Light" panose="020B0306020202020204" pitchFamily="34" charset="0"/>
              </a:rPr>
              <a:t>Hvordan giver man nye medlemmer en god velkomst?</a:t>
            </a:r>
          </a:p>
          <a:p>
            <a:pPr algn="l">
              <a:lnSpc>
                <a:spcPct val="150000"/>
              </a:lnSpc>
            </a:pPr>
            <a:endParaRPr lang="da-DK" sz="2100" dirty="0">
              <a:solidFill>
                <a:srgbClr val="005440"/>
              </a:solidFill>
              <a:latin typeface="Arial Black" panose="020B0A04020102020204" pitchFamily="34" charset="0"/>
            </a:endParaRPr>
          </a:p>
          <a:p>
            <a:pPr algn="l">
              <a:lnSpc>
                <a:spcPct val="150000"/>
              </a:lnSpc>
            </a:pPr>
            <a:r>
              <a:rPr lang="da-DK" sz="2200" b="1" dirty="0">
                <a:solidFill>
                  <a:srgbClr val="005440"/>
                </a:solidFill>
                <a:latin typeface="Arial Black" panose="020B0A04020102020204" pitchFamily="34" charset="0"/>
              </a:rPr>
              <a:t>GODE RÅD</a:t>
            </a:r>
          </a:p>
          <a:p>
            <a:pPr marL="342900" indent="-342900" algn="l">
              <a:lnSpc>
                <a:spcPct val="150000"/>
              </a:lnSpc>
              <a:buFont typeface="Arial" panose="020B0604020202020204" pitchFamily="34" charset="0"/>
              <a:buChar char="•"/>
            </a:pPr>
            <a:r>
              <a:rPr lang="da-DK" sz="2100" dirty="0">
                <a:solidFill>
                  <a:srgbClr val="005440"/>
                </a:solidFill>
                <a:latin typeface="Arial Nova Cond Light" panose="020B0306020202020204" pitchFamily="34" charset="0"/>
              </a:rPr>
              <a:t>Aftal indbyrdes, hvem der tager imod de nye medlemmer  </a:t>
            </a:r>
          </a:p>
          <a:p>
            <a:pPr marL="342900" indent="-342900" algn="l">
              <a:lnSpc>
                <a:spcPct val="150000"/>
              </a:lnSpc>
              <a:buFont typeface="Arial" panose="020B0604020202020204" pitchFamily="34" charset="0"/>
              <a:buChar char="•"/>
            </a:pPr>
            <a:r>
              <a:rPr lang="da-DK" sz="2100" dirty="0">
                <a:solidFill>
                  <a:srgbClr val="005440"/>
                </a:solidFill>
                <a:latin typeface="Arial Nova Cond Light" panose="020B0306020202020204" pitchFamily="34" charset="0"/>
              </a:rPr>
              <a:t>Sørg for kaffe på kanden og brug navneskilte </a:t>
            </a:r>
          </a:p>
          <a:p>
            <a:pPr marL="342900" indent="-342900" algn="l">
              <a:lnSpc>
                <a:spcPct val="150000"/>
              </a:lnSpc>
              <a:buFont typeface="Arial" panose="020B0604020202020204" pitchFamily="34" charset="0"/>
              <a:buChar char="•"/>
            </a:pPr>
            <a:r>
              <a:rPr lang="da-DK" sz="2100" dirty="0">
                <a:solidFill>
                  <a:srgbClr val="005440"/>
                </a:solidFill>
                <a:latin typeface="Arial Nova Cond Light" panose="020B0306020202020204" pitchFamily="34" charset="0"/>
              </a:rPr>
              <a:t>Lav en præsentationsrunde</a:t>
            </a:r>
            <a:br>
              <a:rPr lang="da-DK" sz="3000" dirty="0">
                <a:solidFill>
                  <a:srgbClr val="005440"/>
                </a:solidFill>
              </a:rPr>
            </a:br>
            <a:endParaRPr lang="da-DK" sz="3000" dirty="0">
              <a:solidFill>
                <a:srgbClr val="005440"/>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a:extLst>
              <a:ext uri="{FF2B5EF4-FFF2-40B4-BE49-F238E27FC236}">
                <a16:creationId xmlns:a16="http://schemas.microsoft.com/office/drawing/2014/main" id="{4CE1755C-6BAE-4CBD-9E89-4F1F11BF967F}"/>
              </a:ext>
            </a:extLst>
          </p:cNvPr>
          <p:cNvPicPr>
            <a:picLocks noChangeAspect="1"/>
          </p:cNvPicPr>
          <p:nvPr/>
        </p:nvPicPr>
        <p:blipFill>
          <a:blip r:embed="rId3"/>
          <a:stretch>
            <a:fillRect/>
          </a:stretch>
        </p:blipFill>
        <p:spPr>
          <a:xfrm>
            <a:off x="6390641" y="0"/>
            <a:ext cx="5594325" cy="3429000"/>
          </a:xfrm>
          <a:prstGeom prst="rect">
            <a:avLst/>
          </a:prstGeom>
        </p:spPr>
      </p:pic>
      <p:pic>
        <p:nvPicPr>
          <p:cNvPr id="4" name="Billede 3">
            <a:extLst>
              <a:ext uri="{FF2B5EF4-FFF2-40B4-BE49-F238E27FC236}">
                <a16:creationId xmlns:a16="http://schemas.microsoft.com/office/drawing/2014/main" id="{55C77F24-CB58-4431-9453-FB2D7916AA98}"/>
              </a:ext>
            </a:extLst>
          </p:cNvPr>
          <p:cNvPicPr>
            <a:picLocks noChangeAspect="1"/>
          </p:cNvPicPr>
          <p:nvPr/>
        </p:nvPicPr>
        <p:blipFill rotWithShape="1">
          <a:blip r:embed="rId4"/>
          <a:srcRect t="5562" b="12713"/>
          <a:stretch/>
        </p:blipFill>
        <p:spPr>
          <a:xfrm>
            <a:off x="6390640" y="3221965"/>
            <a:ext cx="5594325" cy="3429000"/>
          </a:xfrm>
          <a:prstGeom prst="rect">
            <a:avLst/>
          </a:prstGeom>
        </p:spPr>
      </p:pic>
    </p:spTree>
    <p:extLst>
      <p:ext uri="{BB962C8B-B14F-4D97-AF65-F5344CB8AC3E}">
        <p14:creationId xmlns:p14="http://schemas.microsoft.com/office/powerpoint/2010/main" val="372748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1000"/>
                                        <p:tgtEl>
                                          <p:spTgt spid="3">
                                            <p:txEl>
                                              <p:pRg st="5" end="5"/>
                                            </p:txEl>
                                          </p:spTgt>
                                        </p:tgtEl>
                                      </p:cBhvr>
                                    </p:animEffect>
                                    <p:anim calcmode="lin" valueType="num">
                                      <p:cBhvr>
                                        <p:cTn id="2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750"/>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1085850" y="469242"/>
            <a:ext cx="9953625" cy="6026808"/>
          </a:xfrm>
          <a:solidFill>
            <a:srgbClr val="003750"/>
          </a:solidFill>
        </p:spPr>
        <p:txBody>
          <a:bodyPr>
            <a:normAutofit/>
          </a:bodyPr>
          <a:lstStyle/>
          <a:p>
            <a:pPr algn="r">
              <a:lnSpc>
                <a:spcPct val="150000"/>
              </a:lnSpc>
            </a:pPr>
            <a:r>
              <a:rPr lang="da-DK" sz="3200" b="1" dirty="0">
                <a:solidFill>
                  <a:schemeClr val="bg1"/>
                </a:solidFill>
                <a:latin typeface="Arial Black" panose="020B0A04020102020204" pitchFamily="34" charset="0"/>
              </a:rPr>
              <a:t>SPØRGSMÅL</a:t>
            </a:r>
            <a:br>
              <a:rPr lang="da-DK" sz="3200" b="1" dirty="0">
                <a:solidFill>
                  <a:schemeClr val="bg1"/>
                </a:solidFill>
                <a:latin typeface="Arial Black" panose="020B0A04020102020204" pitchFamily="34" charset="0"/>
              </a:rPr>
            </a:br>
            <a:br>
              <a:rPr lang="da-DK" sz="3200" b="1" dirty="0">
                <a:solidFill>
                  <a:schemeClr val="bg1"/>
                </a:solidFill>
                <a:latin typeface="Arial Black" panose="020B0A04020102020204" pitchFamily="34" charset="0"/>
              </a:rPr>
            </a:br>
            <a:endParaRPr lang="da-DK" dirty="0">
              <a:solidFill>
                <a:schemeClr val="bg1"/>
              </a:solidFill>
              <a:latin typeface="Arial Nova Cond Light" panose="020B0604020202020204" pitchFamily="34" charset="0"/>
            </a:endParaRP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Hvad er en god velkomst for dig, når du kommer som ny i en aktivitet?</a:t>
            </a: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Hvornår har du oplevet en god velkomst ved et arrangement – hvad var særligt godt?</a:t>
            </a:r>
          </a:p>
          <a:p>
            <a:pPr marL="457200" indent="-457200" algn="l">
              <a:lnSpc>
                <a:spcPct val="150000"/>
              </a:lnSpc>
              <a:buFont typeface="+mj-lt"/>
              <a:buAutoNum type="arabicPeriod"/>
            </a:pPr>
            <a:r>
              <a:rPr lang="da-DK" dirty="0">
                <a:solidFill>
                  <a:schemeClr val="bg1"/>
                </a:solidFill>
                <a:latin typeface="Arial Nova Cond Light" panose="020B0306020202020204" pitchFamily="34" charset="0"/>
              </a:rPr>
              <a:t>Hvad er forskellen på om et medlem kommer første gang eller tredje gang?</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uppe 1">
            <a:extLst>
              <a:ext uri="{FF2B5EF4-FFF2-40B4-BE49-F238E27FC236}">
                <a16:creationId xmlns:a16="http://schemas.microsoft.com/office/drawing/2014/main" id="{0F337EEA-292F-42FB-8CE3-ADDA52CEE868}"/>
              </a:ext>
            </a:extLst>
          </p:cNvPr>
          <p:cNvGrpSpPr/>
          <p:nvPr/>
        </p:nvGrpSpPr>
        <p:grpSpPr>
          <a:xfrm>
            <a:off x="9310650" y="4138575"/>
            <a:ext cx="2357475" cy="2357475"/>
            <a:chOff x="9310650" y="4138575"/>
            <a:chExt cx="2357475" cy="2357475"/>
          </a:xfrm>
          <a:solidFill>
            <a:srgbClr val="BFBFA1"/>
          </a:solidFill>
        </p:grpSpPr>
        <p:pic>
          <p:nvPicPr>
            <p:cNvPr id="12" name="Grafik 11" descr="Tanke med massiv udfyldning">
              <a:extLst>
                <a:ext uri="{FF2B5EF4-FFF2-40B4-BE49-F238E27FC236}">
                  <a16:creationId xmlns:a16="http://schemas.microsoft.com/office/drawing/2014/main" id="{0D1A665C-5973-49C3-A6BB-AD20711AFE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10650" y="4138575"/>
              <a:ext cx="2357475" cy="2357475"/>
            </a:xfrm>
            <a:prstGeom prst="rect">
              <a:avLst/>
            </a:prstGeom>
          </p:spPr>
        </p:pic>
        <p:pic>
          <p:nvPicPr>
            <p:cNvPr id="4" name="Grafik 3" descr="Spørgsmålstegn med massiv udfyldning">
              <a:extLst>
                <a:ext uri="{FF2B5EF4-FFF2-40B4-BE49-F238E27FC236}">
                  <a16:creationId xmlns:a16="http://schemas.microsoft.com/office/drawing/2014/main" id="{1A5B01E2-6DEF-4FB9-A1E9-E9EB7982E6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18037" y="4474657"/>
              <a:ext cx="802463" cy="802463"/>
            </a:xfrm>
            <a:prstGeom prst="rect">
              <a:avLst/>
            </a:prstGeom>
            <a:effectLst>
              <a:outerShdw blurRad="50800" dist="38100" dir="2700000" algn="tl" rotWithShape="0">
                <a:prstClr val="black">
                  <a:alpha val="40000"/>
                </a:prstClr>
              </a:outerShdw>
            </a:effectLst>
          </p:spPr>
        </p:pic>
      </p:grpSp>
      <p:grpSp>
        <p:nvGrpSpPr>
          <p:cNvPr id="9" name="Gruppe 8">
            <a:extLst>
              <a:ext uri="{FF2B5EF4-FFF2-40B4-BE49-F238E27FC236}">
                <a16:creationId xmlns:a16="http://schemas.microsoft.com/office/drawing/2014/main" id="{67F72F6A-A253-4AE6-A241-F803C05F31DF}"/>
              </a:ext>
            </a:extLst>
          </p:cNvPr>
          <p:cNvGrpSpPr/>
          <p:nvPr/>
        </p:nvGrpSpPr>
        <p:grpSpPr>
          <a:xfrm>
            <a:off x="2887698" y="314325"/>
            <a:ext cx="1762245" cy="1762245"/>
            <a:chOff x="3827645" y="863438"/>
            <a:chExt cx="1762245" cy="1762245"/>
          </a:xfrm>
          <a:solidFill>
            <a:schemeClr val="bg1"/>
          </a:solidFill>
        </p:grpSpPr>
        <p:pic>
          <p:nvPicPr>
            <p:cNvPr id="10" name="Billede 9">
              <a:extLst>
                <a:ext uri="{FF2B5EF4-FFF2-40B4-BE49-F238E27FC236}">
                  <a16:creationId xmlns:a16="http://schemas.microsoft.com/office/drawing/2014/main" id="{CF42723E-504B-4173-B5C9-5D005AE0708B}"/>
                </a:ext>
              </a:extLst>
            </p:cNvPr>
            <p:cNvPicPr>
              <a:picLocks noChangeAspect="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r="22847"/>
            <a:stretch/>
          </p:blipFill>
          <p:spPr>
            <a:xfrm>
              <a:off x="4238572" y="1243225"/>
              <a:ext cx="1169274" cy="852488"/>
            </a:xfrm>
            <a:prstGeom prst="rect">
              <a:avLst/>
            </a:prstGeom>
            <a:grpFill/>
          </p:spPr>
        </p:pic>
        <p:pic>
          <p:nvPicPr>
            <p:cNvPr id="11" name="Grafik 10" descr="Lærer med massiv udfyldning">
              <a:extLst>
                <a:ext uri="{FF2B5EF4-FFF2-40B4-BE49-F238E27FC236}">
                  <a16:creationId xmlns:a16="http://schemas.microsoft.com/office/drawing/2014/main" id="{81DF9B12-45AA-4FDC-AC74-FFB797798D5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27645" y="863438"/>
              <a:ext cx="1762245" cy="1762245"/>
            </a:xfrm>
            <a:prstGeom prst="rect">
              <a:avLst/>
            </a:prstGeom>
          </p:spPr>
        </p:pic>
      </p:grpSp>
    </p:spTree>
    <p:extLst>
      <p:ext uri="{BB962C8B-B14F-4D97-AF65-F5344CB8AC3E}">
        <p14:creationId xmlns:p14="http://schemas.microsoft.com/office/powerpoint/2010/main" val="87061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9" name="Diagram 8">
            <a:extLst>
              <a:ext uri="{FF2B5EF4-FFF2-40B4-BE49-F238E27FC236}">
                <a16:creationId xmlns:a16="http://schemas.microsoft.com/office/drawing/2014/main" id="{ECAC92D3-97E8-4D89-A717-ACE2C1BFDB4D}"/>
              </a:ext>
            </a:extLst>
          </p:cNvPr>
          <p:cNvGraphicFramePr>
            <a:graphicFrameLocks/>
          </p:cNvGraphicFramePr>
          <p:nvPr>
            <p:extLst>
              <p:ext uri="{D42A27DB-BD31-4B8C-83A1-F6EECF244321}">
                <p14:modId xmlns:p14="http://schemas.microsoft.com/office/powerpoint/2010/main" val="1009374752"/>
              </p:ext>
            </p:extLst>
          </p:nvPr>
        </p:nvGraphicFramePr>
        <p:xfrm>
          <a:off x="0" y="1419225"/>
          <a:ext cx="11058525" cy="50863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B1E8DBA4-88BB-4629-9571-D4C0692FA38D}"/>
              </a:ext>
            </a:extLst>
          </p:cNvPr>
          <p:cNvSpPr txBox="1"/>
          <p:nvPr/>
        </p:nvSpPr>
        <p:spPr>
          <a:xfrm>
            <a:off x="381001" y="638175"/>
            <a:ext cx="10344149" cy="646331"/>
          </a:xfrm>
          <a:prstGeom prst="rect">
            <a:avLst/>
          </a:prstGeom>
          <a:noFill/>
        </p:spPr>
        <p:txBody>
          <a:bodyPr wrap="square" rtlCol="0">
            <a:spAutoFit/>
          </a:bodyPr>
          <a:lstStyle/>
          <a:p>
            <a:pPr algn="r"/>
            <a:r>
              <a:rPr lang="da-DK" dirty="0">
                <a:solidFill>
                  <a:srgbClr val="005440"/>
                </a:solidFill>
                <a:latin typeface="Arial Black" panose="020B0A04020102020204" pitchFamily="34" charset="0"/>
              </a:rPr>
              <a:t>HVAD VAR VIGTIGT FOR AT DU FØLTE DIG VELKOMMEN I MØDESTEDET, </a:t>
            </a:r>
            <a:br>
              <a:rPr lang="da-DK" dirty="0">
                <a:solidFill>
                  <a:srgbClr val="005440"/>
                </a:solidFill>
                <a:latin typeface="Arial Black" panose="020B0A04020102020204" pitchFamily="34" charset="0"/>
              </a:rPr>
            </a:br>
            <a:r>
              <a:rPr lang="da-DK" dirty="0">
                <a:solidFill>
                  <a:srgbClr val="005440"/>
                </a:solidFill>
                <a:latin typeface="Arial Black" panose="020B0A04020102020204" pitchFamily="34" charset="0"/>
              </a:rPr>
              <a:t>DA DU BEGYNDTE?</a:t>
            </a:r>
          </a:p>
        </p:txBody>
      </p:sp>
    </p:spTree>
    <p:extLst>
      <p:ext uri="{BB962C8B-B14F-4D97-AF65-F5344CB8AC3E}">
        <p14:creationId xmlns:p14="http://schemas.microsoft.com/office/powerpoint/2010/main" val="3246714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89EEDD66-ACC8-47CE-9B59-6AE693CF5842}"/>
              </a:ext>
            </a:extLst>
          </p:cNvPr>
          <p:cNvPicPr>
            <a:picLocks noChangeAspect="1"/>
          </p:cNvPicPr>
          <p:nvPr/>
        </p:nvPicPr>
        <p:blipFill>
          <a:blip r:embed="rId3"/>
          <a:stretch>
            <a:fillRect/>
          </a:stretch>
        </p:blipFill>
        <p:spPr>
          <a:xfrm>
            <a:off x="6467473" y="0"/>
            <a:ext cx="5714388" cy="3219698"/>
          </a:xfrm>
          <a:prstGeom prst="rect">
            <a:avLst/>
          </a:prstGeom>
        </p:spPr>
      </p:pic>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10436225" cy="5648325"/>
          </a:xfrm>
        </p:spPr>
        <p:txBody>
          <a:bodyPr>
            <a:normAutofit/>
          </a:bodyPr>
          <a:lstStyle/>
          <a:p>
            <a:pPr algn="l">
              <a:lnSpc>
                <a:spcPct val="150000"/>
              </a:lnSpc>
            </a:pPr>
            <a:endParaRPr lang="da-DK" b="1" dirty="0">
              <a:solidFill>
                <a:srgbClr val="005440"/>
              </a:solidFill>
              <a:latin typeface="Arial Black" panose="020B0A04020102020204" pitchFamily="34" charset="0"/>
            </a:endParaRPr>
          </a:p>
          <a:p>
            <a:pPr algn="l">
              <a:lnSpc>
                <a:spcPct val="150000"/>
              </a:lnSpc>
            </a:pPr>
            <a:r>
              <a:rPr lang="da-DK" dirty="0">
                <a:solidFill>
                  <a:srgbClr val="005440"/>
                </a:solidFill>
                <a:latin typeface="Arial Black" panose="020B0A04020102020204" pitchFamily="34" charset="0"/>
              </a:rPr>
              <a:t>5. SAMVÆR</a:t>
            </a:r>
            <a:br>
              <a:rPr lang="da-DK" sz="3800" dirty="0">
                <a:solidFill>
                  <a:srgbClr val="005440"/>
                </a:solidFill>
              </a:rPr>
            </a:br>
            <a:endParaRPr lang="da-DK" sz="3800" dirty="0">
              <a:solidFill>
                <a:srgbClr val="005440"/>
              </a:solidFill>
            </a:endParaRPr>
          </a:p>
          <a:p>
            <a:pPr algn="l">
              <a:lnSpc>
                <a:spcPct val="150000"/>
              </a:lnSpc>
            </a:pPr>
            <a:r>
              <a:rPr lang="da-DK" dirty="0">
                <a:solidFill>
                  <a:srgbClr val="005440"/>
                </a:solidFill>
                <a:latin typeface="Arial Black" panose="020B0A04020102020204" pitchFamily="34" charset="0"/>
              </a:rPr>
              <a:t>GODE RÅD</a:t>
            </a:r>
          </a:p>
          <a:p>
            <a:pPr marL="342900" indent="-342900" algn="l">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Inddrag nye medlemmer (alle kan bidrage med noget)</a:t>
            </a:r>
          </a:p>
          <a:p>
            <a:pPr marL="342900" indent="-342900" algn="l">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Bring medlemmer sammen efter interesse </a:t>
            </a:r>
          </a:p>
          <a:p>
            <a:pPr marL="342900" indent="-342900" algn="l">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Vis interesse, spørg ind og vær nysgerrig</a:t>
            </a:r>
          </a:p>
          <a:p>
            <a:pPr algn="l">
              <a:lnSpc>
                <a:spcPct val="150000"/>
              </a:lnSpc>
            </a:pPr>
            <a:endParaRPr lang="da-DK" sz="1800" dirty="0">
              <a:solidFill>
                <a:srgbClr val="005440"/>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da-DK" sz="1800" dirty="0">
              <a:solidFill>
                <a:srgbClr val="005440"/>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pPr>
            <a:endParaRPr lang="da-DK" dirty="0">
              <a:solidFill>
                <a:srgbClr val="005440"/>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a:extLst>
              <a:ext uri="{FF2B5EF4-FFF2-40B4-BE49-F238E27FC236}">
                <a16:creationId xmlns:a16="http://schemas.microsoft.com/office/drawing/2014/main" id="{A98E1601-F4A9-44DB-88F2-F2CA6D40A068}"/>
              </a:ext>
            </a:extLst>
          </p:cNvPr>
          <p:cNvPicPr>
            <a:picLocks noChangeAspect="1"/>
          </p:cNvPicPr>
          <p:nvPr/>
        </p:nvPicPr>
        <p:blipFill rotWithShape="1">
          <a:blip r:embed="rId4"/>
          <a:srcRect l="719" r="1" b="7018"/>
          <a:stretch/>
        </p:blipFill>
        <p:spPr>
          <a:xfrm>
            <a:off x="6467474" y="3219449"/>
            <a:ext cx="5517491" cy="3431516"/>
          </a:xfrm>
          <a:prstGeom prst="rect">
            <a:avLst/>
          </a:prstGeom>
        </p:spPr>
      </p:pic>
    </p:spTree>
    <p:extLst>
      <p:ext uri="{BB962C8B-B14F-4D97-AF65-F5344CB8AC3E}">
        <p14:creationId xmlns:p14="http://schemas.microsoft.com/office/powerpoint/2010/main" val="89135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3750"/>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1085850" y="469242"/>
            <a:ext cx="9953625" cy="6026808"/>
          </a:xfrm>
          <a:solidFill>
            <a:srgbClr val="003750"/>
          </a:solidFill>
        </p:spPr>
        <p:txBody>
          <a:bodyPr>
            <a:normAutofit/>
          </a:bodyPr>
          <a:lstStyle/>
          <a:p>
            <a:pPr algn="r">
              <a:lnSpc>
                <a:spcPct val="150000"/>
              </a:lnSpc>
            </a:pPr>
            <a:r>
              <a:rPr lang="da-DK" sz="3200" b="1" dirty="0">
                <a:solidFill>
                  <a:schemeClr val="bg1"/>
                </a:solidFill>
                <a:latin typeface="Arial Black" panose="020B0A04020102020204" pitchFamily="34" charset="0"/>
              </a:rPr>
              <a:t>SPØRGSMÅL</a:t>
            </a:r>
            <a:br>
              <a:rPr lang="da-DK" sz="2000" b="1" dirty="0">
                <a:solidFill>
                  <a:schemeClr val="bg1"/>
                </a:solidFill>
                <a:latin typeface="Arial Nova "/>
              </a:rPr>
            </a:br>
            <a:endParaRPr lang="da-DK" sz="2000" dirty="0">
              <a:solidFill>
                <a:schemeClr val="bg1"/>
              </a:solidFill>
              <a:latin typeface="Arial Nova "/>
            </a:endParaRPr>
          </a:p>
          <a:p>
            <a:pPr algn="l">
              <a:lnSpc>
                <a:spcPct val="150000"/>
              </a:lnSpc>
            </a:pPr>
            <a:r>
              <a:rPr lang="da-DK" sz="2000" dirty="0">
                <a:solidFill>
                  <a:schemeClr val="bg1"/>
                </a:solidFill>
                <a:latin typeface="Arial Nova "/>
                <a:ea typeface="Calibri" panose="020F0502020204030204" pitchFamily="34" charset="0"/>
                <a:cs typeface="Times New Roman" panose="02020603050405020304" pitchFamily="18" charset="0"/>
              </a:rPr>
              <a:t>Man kan som Mødestedsambassadør stille sig selv følgende spørgsmål:</a:t>
            </a:r>
          </a:p>
          <a:p>
            <a:pPr algn="l">
              <a:lnSpc>
                <a:spcPct val="150000"/>
              </a:lnSpc>
            </a:pPr>
            <a:endParaRPr lang="da-DK" sz="2000" dirty="0">
              <a:solidFill>
                <a:schemeClr val="bg1"/>
              </a:solidFill>
              <a:latin typeface="Arial Nova "/>
              <a:ea typeface="Calibri" panose="020F0502020204030204" pitchFamily="34" charset="0"/>
              <a:cs typeface="Times New Roman" panose="02020603050405020304" pitchFamily="18" charset="0"/>
            </a:endParaRPr>
          </a:p>
          <a:p>
            <a:pPr marL="457200" indent="-457200" algn="l">
              <a:lnSpc>
                <a:spcPct val="150000"/>
              </a:lnSpc>
              <a:buFont typeface="+mj-lt"/>
              <a:buAutoNum type="arabicPeriod"/>
            </a:pPr>
            <a:r>
              <a:rPr lang="da-DK" sz="2000" dirty="0">
                <a:solidFill>
                  <a:schemeClr val="bg1"/>
                </a:solidFill>
                <a:latin typeface="Arial Nova "/>
                <a:ea typeface="Calibri" panose="020F0502020204030204" pitchFamily="34" charset="0"/>
                <a:cs typeface="Times New Roman" panose="02020603050405020304" pitchFamily="18" charset="0"/>
              </a:rPr>
              <a:t>Hvordan blev du selv mødt første gang? </a:t>
            </a:r>
          </a:p>
          <a:p>
            <a:pPr marL="457200" indent="-457200" algn="l">
              <a:lnSpc>
                <a:spcPct val="150000"/>
              </a:lnSpc>
              <a:buFont typeface="+mj-lt"/>
              <a:buAutoNum type="arabicPeriod"/>
            </a:pPr>
            <a:r>
              <a:rPr lang="da-DK" sz="2000" dirty="0">
                <a:solidFill>
                  <a:schemeClr val="bg1"/>
                </a:solidFill>
                <a:latin typeface="Arial Nova "/>
                <a:cs typeface="Times New Roman" panose="02020603050405020304" pitchFamily="18" charset="0"/>
              </a:rPr>
              <a:t>Hvad skete der ved dit første møde, som gjorde at du kom igen? </a:t>
            </a:r>
          </a:p>
          <a:p>
            <a:pPr marL="457200" indent="-457200" algn="l">
              <a:lnSpc>
                <a:spcPct val="150000"/>
              </a:lnSpc>
              <a:buFont typeface="+mj-lt"/>
              <a:buAutoNum type="arabicPeriod"/>
            </a:pPr>
            <a:r>
              <a:rPr lang="da-DK" sz="2000" dirty="0">
                <a:solidFill>
                  <a:schemeClr val="bg1"/>
                </a:solidFill>
                <a:latin typeface="Arial Nova "/>
                <a:ea typeface="Calibri" panose="020F0502020204030204" pitchFamily="34" charset="0"/>
                <a:cs typeface="Times New Roman" panose="02020603050405020304" pitchFamily="18" charset="0"/>
              </a:rPr>
              <a:t>Hvilke aktiviteter lavede I på din første dag i mødestedet?</a:t>
            </a:r>
            <a:endParaRPr lang="da-DK" sz="2000" dirty="0">
              <a:solidFill>
                <a:schemeClr val="bg1"/>
              </a:solidFill>
              <a:latin typeface="Arial Nova "/>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EDA879EC-1E93-48A7-A9A0-40DD3D06A0CB}"/>
              </a:ext>
            </a:extLst>
          </p:cNvPr>
          <p:cNvSpPr txBox="1"/>
          <p:nvPr/>
        </p:nvSpPr>
        <p:spPr>
          <a:xfrm>
            <a:off x="1956377" y="5526555"/>
            <a:ext cx="7711196" cy="646331"/>
          </a:xfrm>
          <a:prstGeom prst="rect">
            <a:avLst/>
          </a:prstGeom>
          <a:noFill/>
        </p:spPr>
        <p:txBody>
          <a:bodyPr wrap="square" rtlCol="0">
            <a:spAutoFit/>
          </a:bodyPr>
          <a:lstStyle/>
          <a:p>
            <a:pPr algn="r"/>
            <a:r>
              <a:rPr lang="da-DK" b="1" i="1" dirty="0">
                <a:solidFill>
                  <a:schemeClr val="bg1"/>
                </a:solidFill>
              </a:rPr>
              <a:t>OPGAVE</a:t>
            </a:r>
            <a:r>
              <a:rPr lang="da-DK" i="1" dirty="0">
                <a:solidFill>
                  <a:schemeClr val="bg1"/>
                </a:solidFill>
              </a:rPr>
              <a:t>: GÅ SAMMEN I PAR OG SNAK MED </a:t>
            </a:r>
            <a:br>
              <a:rPr lang="da-DK" i="1" dirty="0">
                <a:solidFill>
                  <a:schemeClr val="bg1"/>
                </a:solidFill>
              </a:rPr>
            </a:br>
            <a:r>
              <a:rPr lang="da-DK" i="1" dirty="0">
                <a:solidFill>
                  <a:schemeClr val="bg1"/>
                </a:solidFill>
              </a:rPr>
              <a:t>HINANDEN UD FRA SPØRGSMÅLENE</a:t>
            </a:r>
          </a:p>
        </p:txBody>
      </p:sp>
      <p:grpSp>
        <p:nvGrpSpPr>
          <p:cNvPr id="9" name="Gruppe 8">
            <a:extLst>
              <a:ext uri="{FF2B5EF4-FFF2-40B4-BE49-F238E27FC236}">
                <a16:creationId xmlns:a16="http://schemas.microsoft.com/office/drawing/2014/main" id="{76BCA7F8-4D49-494F-AAF8-9B59DE6161BB}"/>
              </a:ext>
            </a:extLst>
          </p:cNvPr>
          <p:cNvGrpSpPr/>
          <p:nvPr/>
        </p:nvGrpSpPr>
        <p:grpSpPr>
          <a:xfrm>
            <a:off x="9310650" y="4138575"/>
            <a:ext cx="2357475" cy="2357475"/>
            <a:chOff x="9310650" y="4138575"/>
            <a:chExt cx="2357475" cy="2357475"/>
          </a:xfrm>
          <a:solidFill>
            <a:srgbClr val="BFBFA1"/>
          </a:solidFill>
        </p:grpSpPr>
        <p:pic>
          <p:nvPicPr>
            <p:cNvPr id="11" name="Grafik 10" descr="Tanke med massiv udfyldning">
              <a:extLst>
                <a:ext uri="{FF2B5EF4-FFF2-40B4-BE49-F238E27FC236}">
                  <a16:creationId xmlns:a16="http://schemas.microsoft.com/office/drawing/2014/main" id="{D81A4F9C-3E4D-43C1-9079-368E7C01A5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10650" y="4138575"/>
              <a:ext cx="2357475" cy="2357475"/>
            </a:xfrm>
            <a:prstGeom prst="rect">
              <a:avLst/>
            </a:prstGeom>
          </p:spPr>
        </p:pic>
        <p:pic>
          <p:nvPicPr>
            <p:cNvPr id="12" name="Grafik 11" descr="Spørgsmålstegn med massiv udfyldning">
              <a:extLst>
                <a:ext uri="{FF2B5EF4-FFF2-40B4-BE49-F238E27FC236}">
                  <a16:creationId xmlns:a16="http://schemas.microsoft.com/office/drawing/2014/main" id="{5C05932E-85B5-4FB6-987B-33DADCE438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18037" y="4474657"/>
              <a:ext cx="802463" cy="802463"/>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55222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600075" y="469242"/>
            <a:ext cx="8810625" cy="5648325"/>
          </a:xfrm>
        </p:spPr>
        <p:txBody>
          <a:bodyPr>
            <a:normAutofit/>
          </a:bodyPr>
          <a:lstStyle/>
          <a:p>
            <a:pPr algn="l">
              <a:lnSpc>
                <a:spcPct val="150000"/>
              </a:lnSpc>
            </a:pPr>
            <a:endParaRPr lang="da-DK" b="1" dirty="0">
              <a:solidFill>
                <a:srgbClr val="005440"/>
              </a:solidFill>
              <a:latin typeface="Arial Black" panose="020B0A04020102020204" pitchFamily="34" charset="0"/>
            </a:endParaRPr>
          </a:p>
          <a:p>
            <a:pPr algn="l">
              <a:lnSpc>
                <a:spcPct val="150000"/>
              </a:lnSpc>
            </a:pPr>
            <a:r>
              <a:rPr lang="da-DK" dirty="0">
                <a:solidFill>
                  <a:srgbClr val="005440"/>
                </a:solidFill>
                <a:latin typeface="Arial Black" panose="020B0A04020102020204" pitchFamily="34" charset="0"/>
              </a:rPr>
              <a:t>6. GENSYN</a:t>
            </a:r>
            <a:br>
              <a:rPr lang="da-DK" dirty="0">
                <a:solidFill>
                  <a:srgbClr val="005440"/>
                </a:solidFill>
              </a:rPr>
            </a:br>
            <a:endParaRPr lang="da-DK" dirty="0">
              <a:solidFill>
                <a:srgbClr val="005440"/>
              </a:solidFill>
            </a:endParaRP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CA2A1215-35E2-49F2-B360-544EAC4155A2}"/>
              </a:ext>
            </a:extLst>
          </p:cNvPr>
          <p:cNvSpPr txBox="1"/>
          <p:nvPr/>
        </p:nvSpPr>
        <p:spPr>
          <a:xfrm>
            <a:off x="616989" y="2655120"/>
            <a:ext cx="5726584" cy="2801921"/>
          </a:xfrm>
          <a:prstGeom prst="rect">
            <a:avLst/>
          </a:prstGeom>
          <a:noFill/>
        </p:spPr>
        <p:txBody>
          <a:bodyPr wrap="square">
            <a:spAutoFit/>
          </a:bodyPr>
          <a:lstStyle/>
          <a:p>
            <a:pPr>
              <a:lnSpc>
                <a:spcPct val="150000"/>
              </a:lnSpc>
            </a:pPr>
            <a:r>
              <a:rPr lang="da-DK" sz="2000" dirty="0">
                <a:solidFill>
                  <a:srgbClr val="005440"/>
                </a:solidFill>
                <a:latin typeface="Arial Black" panose="020B0A04020102020204" pitchFamily="34" charset="0"/>
              </a:rPr>
              <a:t>GODE RÅD</a:t>
            </a:r>
          </a:p>
          <a:p>
            <a:pPr marL="285750" indent="-285750">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Spørg, om vedkommende har idéer til nye aktiviteter</a:t>
            </a:r>
          </a:p>
          <a:p>
            <a:pPr marL="285750" indent="-285750">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Organisér eventuelt en kontakt-/følgeordning for nye medlemmer</a:t>
            </a:r>
          </a:p>
          <a:p>
            <a:pPr marL="285750" indent="-285750">
              <a:lnSpc>
                <a:spcPct val="200000"/>
              </a:lnSpc>
              <a:buFont typeface="Arial" panose="020B0604020202020204" pitchFamily="34" charset="0"/>
              <a:buChar char="•"/>
            </a:pPr>
            <a:r>
              <a:rPr lang="da-DK" sz="1900" dirty="0">
                <a:solidFill>
                  <a:srgbClr val="005440"/>
                </a:solidFill>
                <a:latin typeface="Arial Nova Cond Light" panose="020B0306020202020204" pitchFamily="34" charset="0"/>
              </a:rPr>
              <a:t>Følg op på, hvordan det nye medlem har det efter en rum tid</a:t>
            </a:r>
          </a:p>
        </p:txBody>
      </p:sp>
      <p:pic>
        <p:nvPicPr>
          <p:cNvPr id="1028" name="Picture 4" descr="Kim Larsen &amp; Kjukken - Vi Ses Igen (Officiel Audio Video) - YouTube">
            <a:extLst>
              <a:ext uri="{FF2B5EF4-FFF2-40B4-BE49-F238E27FC236}">
                <a16:creationId xmlns:a16="http://schemas.microsoft.com/office/drawing/2014/main" id="{E8C7A545-47A4-4EDE-A9BA-1B2452DB5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764" y="1"/>
            <a:ext cx="5556202" cy="31253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gen tilgængelig billedbeskrivelse.">
            <a:extLst>
              <a:ext uri="{FF2B5EF4-FFF2-40B4-BE49-F238E27FC236}">
                <a16:creationId xmlns:a16="http://schemas.microsoft.com/office/drawing/2014/main" id="{867A3F63-E5B8-4E18-B30E-39D6CC8E6A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356" r="9300"/>
          <a:stretch/>
        </p:blipFill>
        <p:spPr bwMode="auto">
          <a:xfrm>
            <a:off x="6428764" y="3125365"/>
            <a:ext cx="5556202" cy="352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44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3750"/>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9C14520-2C61-4ECF-A198-6AE6F9EE80C3}"/>
              </a:ext>
            </a:extLst>
          </p:cNvPr>
          <p:cNvSpPr/>
          <p:nvPr/>
        </p:nvSpPr>
        <p:spPr>
          <a:xfrm>
            <a:off x="6419850" y="1476375"/>
            <a:ext cx="4982689" cy="2800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Ligebenet trekant 19">
            <a:extLst>
              <a:ext uri="{FF2B5EF4-FFF2-40B4-BE49-F238E27FC236}">
                <a16:creationId xmlns:a16="http://schemas.microsoft.com/office/drawing/2014/main" id="{C4A684A7-70C1-46BB-83D1-1FCD93788AE1}"/>
              </a:ext>
            </a:extLst>
          </p:cNvPr>
          <p:cNvSpPr/>
          <p:nvPr/>
        </p:nvSpPr>
        <p:spPr>
          <a:xfrm rot="15311928">
            <a:off x="3352465" y="1435049"/>
            <a:ext cx="3024588" cy="4123772"/>
          </a:xfrm>
          <a:prstGeom prst="triangle">
            <a:avLst/>
          </a:prstGeom>
          <a:solidFill>
            <a:schemeClr val="accent1">
              <a:lumMod val="60000"/>
              <a:lumOff val="4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1A19E0FA-1E7C-4EA7-A070-937432B5B3CC}"/>
              </a:ext>
            </a:extLst>
          </p:cNvPr>
          <p:cNvSpPr/>
          <p:nvPr/>
        </p:nvSpPr>
        <p:spPr>
          <a:xfrm>
            <a:off x="0" y="6650967"/>
            <a:ext cx="12192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772D422D-9FD9-4C5B-A2A3-DDB86A9F1012}"/>
              </a:ext>
            </a:extLst>
          </p:cNvPr>
          <p:cNvSpPr/>
          <p:nvPr/>
        </p:nvSpPr>
        <p:spPr>
          <a:xfrm rot="5400000">
            <a:off x="8659483" y="3325485"/>
            <a:ext cx="6858000" cy="207033"/>
          </a:xfrm>
          <a:prstGeom prst="rect">
            <a:avLst/>
          </a:prstGeom>
          <a:pattFill prst="wdUpDiag">
            <a:fgClr>
              <a:srgbClr val="00684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Grafik 6" descr="Videokamera med massiv udfyldning">
            <a:hlinkClick r:id="rId3"/>
            <a:extLst>
              <a:ext uri="{FF2B5EF4-FFF2-40B4-BE49-F238E27FC236}">
                <a16:creationId xmlns:a16="http://schemas.microsoft.com/office/drawing/2014/main" id="{5D88B856-4020-4BA5-A039-44D994436E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1070552">
            <a:off x="976581" y="2274869"/>
            <a:ext cx="2696294" cy="2696294"/>
          </a:xfrm>
          <a:prstGeom prst="rect">
            <a:avLst/>
          </a:prstGeom>
        </p:spPr>
      </p:pic>
      <p:pic>
        <p:nvPicPr>
          <p:cNvPr id="2054" name="Picture 6" descr="Movie clapper and film reel Royalty Free Vector Image">
            <a:extLst>
              <a:ext uri="{FF2B5EF4-FFF2-40B4-BE49-F238E27FC236}">
                <a16:creationId xmlns:a16="http://schemas.microsoft.com/office/drawing/2014/main" id="{5E325C20-68C9-45EA-80B8-898341B4DA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157" b="20816"/>
          <a:stretch/>
        </p:blipFill>
        <p:spPr bwMode="auto">
          <a:xfrm>
            <a:off x="7504220" y="1666491"/>
            <a:ext cx="3103129" cy="2447444"/>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uppe 25">
            <a:extLst>
              <a:ext uri="{FF2B5EF4-FFF2-40B4-BE49-F238E27FC236}">
                <a16:creationId xmlns:a16="http://schemas.microsoft.com/office/drawing/2014/main" id="{8AFBD5CA-05C9-407A-A71F-FE1DF9493C6E}"/>
              </a:ext>
            </a:extLst>
          </p:cNvPr>
          <p:cNvGrpSpPr/>
          <p:nvPr/>
        </p:nvGrpSpPr>
        <p:grpSpPr>
          <a:xfrm>
            <a:off x="6160198" y="647700"/>
            <a:ext cx="5549304" cy="5549304"/>
            <a:chOff x="4996366" y="96981"/>
            <a:chExt cx="5549304" cy="5549304"/>
          </a:xfrm>
        </p:grpSpPr>
        <p:pic>
          <p:nvPicPr>
            <p:cNvPr id="19" name="Grafik 18" descr="Teater kontur">
              <a:hlinkClick r:id="rId7"/>
              <a:extLst>
                <a:ext uri="{FF2B5EF4-FFF2-40B4-BE49-F238E27FC236}">
                  <a16:creationId xmlns:a16="http://schemas.microsoft.com/office/drawing/2014/main" id="{796C6A7B-71AD-435B-AF9D-5C2C9140D70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96366" y="96981"/>
              <a:ext cx="5549304" cy="5549304"/>
            </a:xfrm>
            <a:prstGeom prst="rect">
              <a:avLst/>
            </a:prstGeom>
          </p:spPr>
        </p:pic>
        <p:sp>
          <p:nvSpPr>
            <p:cNvPr id="24" name="Ellipse 23">
              <a:extLst>
                <a:ext uri="{FF2B5EF4-FFF2-40B4-BE49-F238E27FC236}">
                  <a16:creationId xmlns:a16="http://schemas.microsoft.com/office/drawing/2014/main" id="{27B9814B-1E99-4DFC-86FF-F9B677731243}"/>
                </a:ext>
              </a:extLst>
            </p:cNvPr>
            <p:cNvSpPr/>
            <p:nvPr/>
          </p:nvSpPr>
          <p:spPr>
            <a:xfrm>
              <a:off x="9135466" y="3417068"/>
              <a:ext cx="490899" cy="5244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Ellipse 21">
              <a:extLst>
                <a:ext uri="{FF2B5EF4-FFF2-40B4-BE49-F238E27FC236}">
                  <a16:creationId xmlns:a16="http://schemas.microsoft.com/office/drawing/2014/main" id="{23E7F19F-F815-460D-B90D-4A8F3369F1D5}"/>
                </a:ext>
              </a:extLst>
            </p:cNvPr>
            <p:cNvSpPr/>
            <p:nvPr/>
          </p:nvSpPr>
          <p:spPr>
            <a:xfrm>
              <a:off x="5901557" y="3417232"/>
              <a:ext cx="490899" cy="5244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a:extLst>
                <a:ext uri="{FF2B5EF4-FFF2-40B4-BE49-F238E27FC236}">
                  <a16:creationId xmlns:a16="http://schemas.microsoft.com/office/drawing/2014/main" id="{F1366869-A4E0-4FBD-8E1D-32876F6B17E7}"/>
                </a:ext>
              </a:extLst>
            </p:cNvPr>
            <p:cNvSpPr/>
            <p:nvPr/>
          </p:nvSpPr>
          <p:spPr>
            <a:xfrm>
              <a:off x="7524216" y="3419475"/>
              <a:ext cx="490899" cy="5244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8" name="Titel 1">
            <a:extLst>
              <a:ext uri="{FF2B5EF4-FFF2-40B4-BE49-F238E27FC236}">
                <a16:creationId xmlns:a16="http://schemas.microsoft.com/office/drawing/2014/main" id="{03053EE8-BF55-4E01-A352-FE4E0570C335}"/>
              </a:ext>
            </a:extLst>
          </p:cNvPr>
          <p:cNvSpPr txBox="1">
            <a:spLocks/>
          </p:cNvSpPr>
          <p:nvPr/>
        </p:nvSpPr>
        <p:spPr>
          <a:xfrm>
            <a:off x="734683" y="373000"/>
            <a:ext cx="10515600" cy="7247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2000" b="1" dirty="0">
                <a:solidFill>
                  <a:schemeClr val="bg1"/>
                </a:solidFill>
                <a:latin typeface="Arial Black" panose="020B0A04020102020204" pitchFamily="34" charset="0"/>
                <a:cs typeface="Arial" panose="020B0604020202020204" pitchFamily="34" charset="0"/>
              </a:rPr>
              <a:t>DEN GODE VELKOMST </a:t>
            </a:r>
            <a:r>
              <a:rPr lang="da-DK" sz="2000" b="1">
                <a:solidFill>
                  <a:schemeClr val="bg1"/>
                </a:solidFill>
                <a:latin typeface="Arial Black" panose="020B0A04020102020204" pitchFamily="34" charset="0"/>
                <a:cs typeface="Arial" panose="020B0604020202020204" pitchFamily="34" charset="0"/>
              </a:rPr>
              <a:t>– VIDEOKLIP</a:t>
            </a:r>
            <a:endParaRPr lang="da-DK" sz="2000" dirty="0">
              <a:solidFill>
                <a:schemeClr val="bg1"/>
              </a:solidFill>
              <a:effectLst/>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350203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750"/>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37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descr="peerrolestar">
            <a:extLst>
              <a:ext uri="{FF2B5EF4-FFF2-40B4-BE49-F238E27FC236}">
                <a16:creationId xmlns:a16="http://schemas.microsoft.com/office/drawing/2014/main" id="{E0BCEB47-E57B-43D6-836F-AAC51935EBCC}"/>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7034" y="776616"/>
            <a:ext cx="5417666" cy="5304767"/>
          </a:xfrm>
          <a:prstGeom prst="rect">
            <a:avLst/>
          </a:prstGeom>
          <a:noFill/>
          <a:ln>
            <a:noFill/>
          </a:ln>
        </p:spPr>
      </p:pic>
      <p:sp>
        <p:nvSpPr>
          <p:cNvPr id="10" name="Tekstfelt 9">
            <a:extLst>
              <a:ext uri="{FF2B5EF4-FFF2-40B4-BE49-F238E27FC236}">
                <a16:creationId xmlns:a16="http://schemas.microsoft.com/office/drawing/2014/main" id="{360CC728-5712-4F2F-836D-AEC49D554A8A}"/>
              </a:ext>
            </a:extLst>
          </p:cNvPr>
          <p:cNvSpPr txBox="1"/>
          <p:nvPr/>
        </p:nvSpPr>
        <p:spPr>
          <a:xfrm>
            <a:off x="5888966" y="776616"/>
            <a:ext cx="5831734" cy="3728136"/>
          </a:xfrm>
          <a:prstGeom prst="rect">
            <a:avLst/>
          </a:prstGeom>
          <a:solidFill>
            <a:srgbClr val="003750"/>
          </a:solidFill>
        </p:spPr>
        <p:txBody>
          <a:bodyPr wrap="square">
            <a:spAutoFit/>
          </a:bodyPr>
          <a:lstStyle/>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Dele egne erfaringer med nye medlemmer</a:t>
            </a:r>
            <a:endParaRPr lang="da-DK" sz="2800" dirty="0">
              <a:solidFill>
                <a:schemeClr val="bg1"/>
              </a:solidFill>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Skabe relationer</a:t>
            </a:r>
            <a:endParaRPr lang="da-DK" sz="28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da-DK" sz="2000" dirty="0">
                <a:solidFill>
                  <a:schemeClr val="bg1"/>
                </a:solidFill>
                <a:latin typeface="Arial Nova Cond Light" panose="020B0306020202020204" pitchFamily="34" charset="0"/>
                <a:ea typeface="Calibri" panose="020F0502020204030204" pitchFamily="34" charset="0"/>
                <a:cs typeface="Times New Roman" panose="02020603050405020304" pitchFamily="18" charset="0"/>
              </a:rPr>
              <a:t>Planlægge regionale og nationale aktiviteter</a:t>
            </a:r>
            <a:endParaRPr lang="da-DK" sz="28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Dele ud af erfaringer (oplæg for andre/nye MM)</a:t>
            </a:r>
            <a:endParaRPr lang="da-DK" sz="28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Sparre med Forum for Mænds Sundhed</a:t>
            </a:r>
            <a:endParaRPr lang="da-DK" sz="28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Følgeskab til aktiviteter</a:t>
            </a:r>
          </a:p>
          <a:p>
            <a:pPr marL="342900" lvl="0" indent="-342900">
              <a:lnSpc>
                <a:spcPct val="150000"/>
              </a:lnSpc>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Være opsøgende ift. samarbejder (lokalsamfund)</a:t>
            </a:r>
            <a:endParaRPr lang="da-DK" sz="28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Andet? Skriv selv</a:t>
            </a:r>
            <a:endParaRPr lang="da-DK" sz="2000" dirty="0">
              <a:solidFill>
                <a:schemeClr val="bg1"/>
              </a:solidFill>
              <a:latin typeface="Arial Nova Cond Light" panose="020B0306020202020204" pitchFamily="34" charset="0"/>
            </a:endParaRPr>
          </a:p>
        </p:txBody>
      </p:sp>
      <p:sp>
        <p:nvSpPr>
          <p:cNvPr id="11" name="Tekstfelt 10">
            <a:extLst>
              <a:ext uri="{FF2B5EF4-FFF2-40B4-BE49-F238E27FC236}">
                <a16:creationId xmlns:a16="http://schemas.microsoft.com/office/drawing/2014/main" id="{A16F726D-AAC9-4BD3-98C0-DF0ADFD9B372}"/>
              </a:ext>
            </a:extLst>
          </p:cNvPr>
          <p:cNvSpPr txBox="1"/>
          <p:nvPr/>
        </p:nvSpPr>
        <p:spPr>
          <a:xfrm>
            <a:off x="5888966" y="4902118"/>
            <a:ext cx="5831734" cy="1624997"/>
          </a:xfrm>
          <a:prstGeom prst="rect">
            <a:avLst/>
          </a:prstGeom>
          <a:solidFill>
            <a:srgbClr val="003750"/>
          </a:solidFill>
        </p:spPr>
        <p:txBody>
          <a:bodyPr wrap="square">
            <a:spAutoFit/>
          </a:bodyPr>
          <a:lstStyle/>
          <a:p>
            <a:pPr marL="342900" lvl="0" indent="-342900">
              <a:lnSpc>
                <a:spcPct val="150000"/>
              </a:lnSpc>
              <a:spcAft>
                <a:spcPts val="800"/>
              </a:spcAft>
              <a:buFont typeface="+mj-lt"/>
              <a:buAutoNum type="alphaLcParenR"/>
              <a:tabLst>
                <a:tab pos="228600" algn="l"/>
              </a:tabLst>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Det vil jeg i høj grad</a:t>
            </a:r>
          </a:p>
          <a:p>
            <a:pPr marL="342900" lvl="0" indent="-342900">
              <a:lnSpc>
                <a:spcPct val="150000"/>
              </a:lnSpc>
              <a:spcAft>
                <a:spcPts val="800"/>
              </a:spcAft>
              <a:buFont typeface="+mj-lt"/>
              <a:buAutoNum type="alphaLcParenR"/>
              <a:tabLst>
                <a:tab pos="228600" algn="l"/>
              </a:tabLst>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Det vil jeg måske</a:t>
            </a:r>
          </a:p>
          <a:p>
            <a:pPr marL="342900" lvl="0" indent="-342900">
              <a:lnSpc>
                <a:spcPct val="150000"/>
              </a:lnSpc>
              <a:spcAft>
                <a:spcPts val="800"/>
              </a:spcAft>
              <a:buFont typeface="+mj-lt"/>
              <a:buAutoNum type="alphaLcParenR"/>
              <a:tabLst>
                <a:tab pos="228600" algn="l"/>
              </a:tabLst>
            </a:pPr>
            <a:r>
              <a:rPr lang="da-DK" sz="2000" dirty="0">
                <a:solidFill>
                  <a:schemeClr val="bg1"/>
                </a:solidFill>
                <a:effectLst/>
                <a:latin typeface="Arial Nova Cond Light" panose="020B0306020202020204" pitchFamily="34" charset="0"/>
                <a:ea typeface="Calibri" panose="020F0502020204030204" pitchFamily="34" charset="0"/>
                <a:cs typeface="Times New Roman" panose="02020603050405020304" pitchFamily="18" charset="0"/>
              </a:rPr>
              <a:t>Det kan eller vil jeg ikke</a:t>
            </a:r>
          </a:p>
        </p:txBody>
      </p:sp>
    </p:spTree>
    <p:extLst>
      <p:ext uri="{BB962C8B-B14F-4D97-AF65-F5344CB8AC3E}">
        <p14:creationId xmlns:p14="http://schemas.microsoft.com/office/powerpoint/2010/main" val="3038813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anggung Teater Dengan Tirai Beludru Merah Jalur Kliping Disertakan Foto  Stok - Unduh Gambar Sekarang - iStock">
            <a:extLst>
              <a:ext uri="{FF2B5EF4-FFF2-40B4-BE49-F238E27FC236}">
                <a16:creationId xmlns:a16="http://schemas.microsoft.com/office/drawing/2014/main" id="{CEF3FF59-8BF6-4F78-8B56-3060521AF6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56" r="6756"/>
          <a:stretch/>
        </p:blipFill>
        <p:spPr bwMode="auto">
          <a:xfrm>
            <a:off x="6741214" y="3231754"/>
            <a:ext cx="5243751" cy="3409733"/>
          </a:xfrm>
          <a:prstGeom prst="rect">
            <a:avLst/>
          </a:prstGeom>
          <a:noFill/>
          <a:extLst>
            <a:ext uri="{909E8E84-426E-40DD-AFC4-6F175D3DCCD1}">
              <a14:hiddenFill xmlns:a14="http://schemas.microsoft.com/office/drawing/2010/main">
                <a:solidFill>
                  <a:srgbClr val="FFFFFF"/>
                </a:solidFill>
              </a14:hiddenFill>
            </a:ext>
          </a:extLst>
        </p:spPr>
      </p:pic>
      <p:sp>
        <p:nvSpPr>
          <p:cNvPr id="3" name="Undertitel 2">
            <a:extLst>
              <a:ext uri="{FF2B5EF4-FFF2-40B4-BE49-F238E27FC236}">
                <a16:creationId xmlns:a16="http://schemas.microsoft.com/office/drawing/2014/main" id="{27866807-F873-425F-8BDB-9FDC2C7D8F9F}"/>
              </a:ext>
            </a:extLst>
          </p:cNvPr>
          <p:cNvSpPr>
            <a:spLocks noGrp="1"/>
          </p:cNvSpPr>
          <p:nvPr>
            <p:ph type="subTitle" idx="1"/>
          </p:nvPr>
        </p:nvSpPr>
        <p:spPr>
          <a:xfrm>
            <a:off x="549631" y="492738"/>
            <a:ext cx="5734050" cy="6026808"/>
          </a:xfrm>
          <a:solidFill>
            <a:schemeClr val="bg1"/>
          </a:solidFill>
        </p:spPr>
        <p:txBody>
          <a:bodyPr>
            <a:normAutofit/>
          </a:bodyPr>
          <a:lstStyle/>
          <a:p>
            <a:pPr algn="l">
              <a:lnSpc>
                <a:spcPct val="150000"/>
              </a:lnSpc>
            </a:pPr>
            <a:r>
              <a:rPr lang="da-DK" dirty="0">
                <a:solidFill>
                  <a:srgbClr val="005440"/>
                </a:solidFill>
                <a:latin typeface="Arial Black" panose="020B0A04020102020204" pitchFamily="34" charset="0"/>
              </a:rPr>
              <a:t>LOKALSAMFUNDET OG NYE MØDESTEDER</a:t>
            </a:r>
            <a:br>
              <a:rPr lang="da-DK" sz="3200" b="1" dirty="0">
                <a:solidFill>
                  <a:srgbClr val="005440"/>
                </a:solidFill>
                <a:latin typeface="Arial Black" panose="020B0A04020102020204" pitchFamily="34" charset="0"/>
              </a:rPr>
            </a:br>
            <a:endParaRPr lang="da-DK" sz="3200" b="1" dirty="0">
              <a:solidFill>
                <a:srgbClr val="005440"/>
              </a:solidFill>
              <a:latin typeface="Arial Black" panose="020B0A04020102020204" pitchFamily="34" charset="0"/>
            </a:endParaRPr>
          </a:p>
          <a:p>
            <a:pPr algn="l">
              <a:lnSpc>
                <a:spcPct val="200000"/>
              </a:lnSpc>
            </a:pPr>
            <a:r>
              <a:rPr lang="da-DK" sz="1900" dirty="0">
                <a:solidFill>
                  <a:srgbClr val="005440"/>
                </a:solidFill>
                <a:latin typeface="Arial Nova Cond Light" panose="020B0306020202020204" pitchFamily="34" charset="0"/>
              </a:rPr>
              <a:t>Det vigtigste er: </a:t>
            </a:r>
          </a:p>
          <a:p>
            <a:pPr marL="342900" indent="-342900" algn="l">
              <a:lnSpc>
                <a:spcPct val="100000"/>
              </a:lnSpc>
              <a:buFont typeface="Arial" panose="020B0604020202020204" pitchFamily="34" charset="0"/>
              <a:buChar char="•"/>
            </a:pPr>
            <a:r>
              <a:rPr lang="da-DK" sz="1900" dirty="0">
                <a:solidFill>
                  <a:srgbClr val="005440"/>
                </a:solidFill>
                <a:latin typeface="Arial Nova Cond Light" panose="020B0306020202020204" pitchFamily="34" charset="0"/>
              </a:rPr>
              <a:t>At man repræsentere </a:t>
            </a:r>
            <a:r>
              <a:rPr lang="da-DK" sz="1900" i="1" dirty="0">
                <a:solidFill>
                  <a:srgbClr val="005440"/>
                </a:solidFill>
                <a:latin typeface="Arial Nova Cond Light" panose="020B0306020202020204" pitchFamily="34" charset="0"/>
              </a:rPr>
              <a:t>både </a:t>
            </a:r>
            <a:r>
              <a:rPr lang="da-DK" sz="1900" dirty="0">
                <a:solidFill>
                  <a:srgbClr val="005440"/>
                </a:solidFill>
                <a:latin typeface="Arial Nova Cond Light" panose="020B0306020202020204" pitchFamily="34" charset="0"/>
              </a:rPr>
              <a:t>sin lokalafdeling og Mænds Mødesteder Danmark </a:t>
            </a:r>
          </a:p>
          <a:p>
            <a:pPr marL="342900" indent="-342900" algn="l">
              <a:lnSpc>
                <a:spcPct val="100000"/>
              </a:lnSpc>
              <a:buFont typeface="Arial" panose="020B0604020202020204" pitchFamily="34" charset="0"/>
              <a:buChar char="•"/>
            </a:pPr>
            <a:r>
              <a:rPr lang="da-DK" sz="1900" dirty="0">
                <a:solidFill>
                  <a:srgbClr val="005440"/>
                </a:solidFill>
                <a:latin typeface="Arial Nova Cond Light" panose="020B0306020202020204" pitchFamily="34" charset="0"/>
              </a:rPr>
              <a:t>At man kender til og formår at formidle grundprincipperne</a:t>
            </a:r>
          </a:p>
          <a:p>
            <a:pPr marL="342900" indent="-342900" algn="l">
              <a:lnSpc>
                <a:spcPct val="100000"/>
              </a:lnSpc>
              <a:buFont typeface="Arial" panose="020B0604020202020204" pitchFamily="34" charset="0"/>
              <a:buChar char="•"/>
            </a:pPr>
            <a:r>
              <a:rPr lang="da-DK" sz="1900" dirty="0">
                <a:solidFill>
                  <a:srgbClr val="005440"/>
                </a:solidFill>
                <a:latin typeface="Arial Nova Cond Light" panose="020B0306020202020204" pitchFamily="34" charset="0"/>
              </a:rPr>
              <a:t>At man gør det, fordi man synes det er sjovt.</a:t>
            </a:r>
          </a:p>
          <a:p>
            <a:pPr marL="342900" indent="-342900" algn="l">
              <a:lnSpc>
                <a:spcPct val="100000"/>
              </a:lnSpc>
              <a:buFont typeface="Arial" panose="020B0604020202020204" pitchFamily="34" charset="0"/>
              <a:buChar char="•"/>
            </a:pPr>
            <a:endParaRPr lang="da-DK" sz="1900" dirty="0">
              <a:solidFill>
                <a:srgbClr val="005440"/>
              </a:solidFill>
              <a:latin typeface="Arial Nova Cond Light" panose="020B0306020202020204" pitchFamily="34" charset="0"/>
            </a:endParaRPr>
          </a:p>
          <a:p>
            <a:pPr marL="342900" indent="-342900" algn="l">
              <a:lnSpc>
                <a:spcPct val="100000"/>
              </a:lnSpc>
              <a:buFont typeface="Arial" panose="020B0604020202020204" pitchFamily="34" charset="0"/>
              <a:buChar char="•"/>
            </a:pPr>
            <a:endParaRPr lang="da-DK" sz="1900" dirty="0">
              <a:solidFill>
                <a:srgbClr val="005440"/>
              </a:solidFill>
              <a:latin typeface="Arial Nova Cond Light" panose="020B0306020202020204" pitchFamily="34" charset="0"/>
            </a:endParaRPr>
          </a:p>
          <a:p>
            <a:pPr marL="342900" indent="-342900" algn="l">
              <a:lnSpc>
                <a:spcPct val="100000"/>
              </a:lnSpc>
              <a:buFont typeface="Arial" panose="020B0604020202020204" pitchFamily="34" charset="0"/>
              <a:buChar char="•"/>
            </a:pPr>
            <a:endParaRPr lang="da-DK" sz="1900" dirty="0">
              <a:solidFill>
                <a:srgbClr val="005440"/>
              </a:solidFill>
              <a:latin typeface="Arial Nova Cond Light" panose="020B0306020202020204" pitchFamily="34" charset="0"/>
            </a:endParaRPr>
          </a:p>
          <a:p>
            <a:pPr algn="l">
              <a:lnSpc>
                <a:spcPct val="100000"/>
              </a:lnSpc>
            </a:pPr>
            <a:r>
              <a:rPr lang="da-DK" sz="1900" dirty="0">
                <a:solidFill>
                  <a:srgbClr val="005440"/>
                </a:solidFill>
                <a:latin typeface="Arial Nova Cond Light" panose="020B0306020202020204" pitchFamily="34" charset="0"/>
              </a:rPr>
              <a:t>… Hvis I ønsker at være med, så kan man tilmelde sig i dag!</a:t>
            </a:r>
          </a:p>
        </p:txBody>
      </p:sp>
      <p:sp>
        <p:nvSpPr>
          <p:cNvPr id="7" name="Rektangel 6">
            <a:extLst>
              <a:ext uri="{FF2B5EF4-FFF2-40B4-BE49-F238E27FC236}">
                <a16:creationId xmlns:a16="http://schemas.microsoft.com/office/drawing/2014/main" id="{49B388A7-F912-40BE-BC56-EDF6DAA92784}"/>
              </a:ext>
            </a:extLst>
          </p:cNvPr>
          <p:cNvSpPr/>
          <p:nvPr/>
        </p:nvSpPr>
        <p:spPr>
          <a:xfrm>
            <a:off x="0" y="6650967"/>
            <a:ext cx="12192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159D2A3F-0B36-4238-8828-546DD384B8AB}"/>
              </a:ext>
            </a:extLst>
          </p:cNvPr>
          <p:cNvSpPr/>
          <p:nvPr/>
        </p:nvSpPr>
        <p:spPr>
          <a:xfrm rot="5400000">
            <a:off x="8659483" y="3325485"/>
            <a:ext cx="6858000" cy="207033"/>
          </a:xfrm>
          <a:prstGeom prst="rect">
            <a:avLst/>
          </a:prstGeom>
          <a:pattFill prst="wdUpDiag">
            <a:fgClr>
              <a:srgbClr val="00544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3" name="Gruppe 12">
            <a:extLst>
              <a:ext uri="{FF2B5EF4-FFF2-40B4-BE49-F238E27FC236}">
                <a16:creationId xmlns:a16="http://schemas.microsoft.com/office/drawing/2014/main" id="{C9E9242D-7C34-4B71-ACA5-53BE275E0DF9}"/>
              </a:ext>
            </a:extLst>
          </p:cNvPr>
          <p:cNvGrpSpPr/>
          <p:nvPr/>
        </p:nvGrpSpPr>
        <p:grpSpPr>
          <a:xfrm>
            <a:off x="8192599" y="4128033"/>
            <a:ext cx="2340983" cy="2298768"/>
            <a:chOff x="3268339" y="1890878"/>
            <a:chExt cx="1661948" cy="1661948"/>
          </a:xfrm>
          <a:solidFill>
            <a:schemeClr val="bg1"/>
          </a:solidFill>
        </p:grpSpPr>
        <p:pic>
          <p:nvPicPr>
            <p:cNvPr id="14" name="Grafik 13" descr="Forelæser">
              <a:extLst>
                <a:ext uri="{FF2B5EF4-FFF2-40B4-BE49-F238E27FC236}">
                  <a16:creationId xmlns:a16="http://schemas.microsoft.com/office/drawing/2014/main" id="{4F08D8D1-AB7D-46E9-AE7C-BCD5638434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8339" y="1890878"/>
              <a:ext cx="1661948" cy="1661948"/>
            </a:xfrm>
            <a:prstGeom prst="rect">
              <a:avLst/>
            </a:prstGeom>
          </p:spPr>
        </p:pic>
        <p:sp>
          <p:nvSpPr>
            <p:cNvPr id="15" name="Tekstfelt 14">
              <a:extLst>
                <a:ext uri="{FF2B5EF4-FFF2-40B4-BE49-F238E27FC236}">
                  <a16:creationId xmlns:a16="http://schemas.microsoft.com/office/drawing/2014/main" id="{EBC64272-7EF7-47CB-A4A5-155E5DBAAF79}"/>
                </a:ext>
              </a:extLst>
            </p:cNvPr>
            <p:cNvSpPr txBox="1"/>
            <p:nvPr/>
          </p:nvSpPr>
          <p:spPr>
            <a:xfrm>
              <a:off x="3546024" y="2583352"/>
              <a:ext cx="1106575" cy="200263"/>
            </a:xfrm>
            <a:prstGeom prst="rect">
              <a:avLst/>
            </a:prstGeom>
            <a:noFill/>
          </p:spPr>
          <p:txBody>
            <a:bodyPr wrap="square" rtlCol="0">
              <a:spAutoFit/>
            </a:bodyPr>
            <a:lstStyle/>
            <a:p>
              <a:pPr algn="ctr"/>
              <a:r>
                <a:rPr lang="da-DK"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 M</a:t>
              </a:r>
            </a:p>
          </p:txBody>
        </p:sp>
      </p:grpSp>
      <p:pic>
        <p:nvPicPr>
          <p:cNvPr id="6" name="Grafik 5" descr="Overskæg med massiv udfyldning">
            <a:extLst>
              <a:ext uri="{FF2B5EF4-FFF2-40B4-BE49-F238E27FC236}">
                <a16:creationId xmlns:a16="http://schemas.microsoft.com/office/drawing/2014/main" id="{16F3945B-55A5-40F7-9153-9805872BE2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07666" y="4238948"/>
            <a:ext cx="510846" cy="510846"/>
          </a:xfrm>
          <a:prstGeom prst="rect">
            <a:avLst/>
          </a:prstGeom>
        </p:spPr>
      </p:pic>
      <p:pic>
        <p:nvPicPr>
          <p:cNvPr id="17" name="Grafik 16" descr="Briller med massiv udfyldning">
            <a:extLst>
              <a:ext uri="{FF2B5EF4-FFF2-40B4-BE49-F238E27FC236}">
                <a16:creationId xmlns:a16="http://schemas.microsoft.com/office/drawing/2014/main" id="{946BEA0A-9BDD-4F3F-ABDA-EDD5B865F11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35382" y="4142004"/>
            <a:ext cx="455411" cy="455411"/>
          </a:xfrm>
          <a:prstGeom prst="rect">
            <a:avLst/>
          </a:prstGeom>
        </p:spPr>
      </p:pic>
      <p:pic>
        <p:nvPicPr>
          <p:cNvPr id="12" name="Billede 11">
            <a:extLst>
              <a:ext uri="{FF2B5EF4-FFF2-40B4-BE49-F238E27FC236}">
                <a16:creationId xmlns:a16="http://schemas.microsoft.com/office/drawing/2014/main" id="{5F666784-0054-4448-B39B-3B27181AC8AA}"/>
              </a:ext>
            </a:extLst>
          </p:cNvPr>
          <p:cNvPicPr>
            <a:picLocks noChangeAspect="1"/>
          </p:cNvPicPr>
          <p:nvPr/>
        </p:nvPicPr>
        <p:blipFill rotWithShape="1">
          <a:blip r:embed="rId10"/>
          <a:srcRect l="719" r="1" b="7018"/>
          <a:stretch/>
        </p:blipFill>
        <p:spPr>
          <a:xfrm>
            <a:off x="6741215" y="-1"/>
            <a:ext cx="5243751" cy="3261268"/>
          </a:xfrm>
          <a:prstGeom prst="rect">
            <a:avLst/>
          </a:prstGeom>
        </p:spPr>
      </p:pic>
    </p:spTree>
    <p:extLst>
      <p:ext uri="{BB962C8B-B14F-4D97-AF65-F5344CB8AC3E}">
        <p14:creationId xmlns:p14="http://schemas.microsoft.com/office/powerpoint/2010/main" val="202273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37935</TotalTime>
  <Words>1101</Words>
  <Application>Microsoft Office PowerPoint</Application>
  <PresentationFormat>Widescreen</PresentationFormat>
  <Paragraphs>160</Paragraphs>
  <Slides>24</Slides>
  <Notes>22</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24</vt:i4>
      </vt:variant>
    </vt:vector>
  </HeadingPairs>
  <TitlesOfParts>
    <vt:vector size="32" baseType="lpstr">
      <vt:lpstr>Arial</vt:lpstr>
      <vt:lpstr>Arial Black</vt:lpstr>
      <vt:lpstr>Arial Nova</vt:lpstr>
      <vt:lpstr>Arial Nova </vt:lpstr>
      <vt:lpstr>Arial Nova Cond Light</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Oliver Gersdorf Villum Nielsen</dc:creator>
  <cp:lastModifiedBy>Oliver Gersdorf Villum Nielsen</cp:lastModifiedBy>
  <cp:revision>150</cp:revision>
  <dcterms:created xsi:type="dcterms:W3CDTF">2022-09-19T11:01:54Z</dcterms:created>
  <dcterms:modified xsi:type="dcterms:W3CDTF">2024-07-02T06:10:58Z</dcterms:modified>
</cp:coreProperties>
</file>